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35"/>
  </p:notesMasterIdLst>
  <p:sldIdLst>
    <p:sldId id="269" r:id="rId4"/>
    <p:sldId id="274" r:id="rId5"/>
    <p:sldId id="316" r:id="rId6"/>
    <p:sldId id="337" r:id="rId7"/>
    <p:sldId id="296" r:id="rId8"/>
    <p:sldId id="338" r:id="rId9"/>
    <p:sldId id="297" r:id="rId10"/>
    <p:sldId id="339" r:id="rId11"/>
    <p:sldId id="340" r:id="rId12"/>
    <p:sldId id="298" r:id="rId13"/>
    <p:sldId id="299" r:id="rId14"/>
    <p:sldId id="313" r:id="rId15"/>
    <p:sldId id="314" r:id="rId16"/>
    <p:sldId id="315" r:id="rId17"/>
    <p:sldId id="374" r:id="rId18"/>
    <p:sldId id="375" r:id="rId19"/>
    <p:sldId id="30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6" r:id="rId33"/>
    <p:sldId id="295"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0D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1" autoAdjust="0"/>
    <p:restoredTop sz="94660"/>
  </p:normalViewPr>
  <p:slideViewPr>
    <p:cSldViewPr snapToGrid="0" showGuides="1">
      <p:cViewPr varScale="1">
        <p:scale>
          <a:sx n="67" d="100"/>
          <a:sy n="67" d="100"/>
        </p:scale>
        <p:origin x="66" y="48"/>
      </p:cViewPr>
      <p:guideLst>
        <p:guide orient="horz" pos="2117"/>
        <p:guide pos="3770"/>
        <p:guide pos="448"/>
        <p:guide pos="7217"/>
        <p:guide orient="horz" pos="960"/>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2A755-7502-47DC-89A2-0275E0A6FC3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47B22-41A3-4436-8E67-11B2F2043F9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endParaRPr lang="zh-CN" altLang="en-US" dirty="0"/>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任意多边形: 形状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endParaRPr lang="zh-CN" altLang="en-US" dirty="0"/>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任意多边形: 形状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endParaRPr lang="zh-CN" altLang="en-US" dirty="0"/>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4868" y="1002128"/>
            <a:ext cx="10907641" cy="3415030"/>
          </a:xfrm>
          <a:prstGeom prst="rect">
            <a:avLst/>
          </a:prstGeom>
          <a:noFill/>
        </p:spPr>
        <p:txBody>
          <a:bodyPr wrap="square" rtlCol="0">
            <a:spAutoFit/>
          </a:bodyPr>
          <a:lstStyle/>
          <a:p>
            <a:pPr algn="ctr">
              <a:lnSpc>
                <a:spcPct val="150000"/>
              </a:lnSpc>
            </a:pPr>
            <a:r>
              <a:rPr lang="zh-CN" altLang="en-US" sz="7200" b="1" smtClean="0">
                <a:solidFill>
                  <a:schemeClr val="bg1"/>
                </a:solidFill>
                <a:latin typeface="微软雅黑" panose="020B0503020204020204" pitchFamily="34" charset="-122"/>
                <a:ea typeface="微软雅黑" panose="020B0503020204020204" pitchFamily="34" charset="-122"/>
              </a:rPr>
              <a:t>第五章 </a:t>
            </a:r>
            <a:endParaRPr lang="en-US" altLang="zh-CN" sz="72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7200" b="1" dirty="0" smtClean="0">
                <a:solidFill>
                  <a:schemeClr val="bg1"/>
                </a:solidFill>
                <a:latin typeface="微软雅黑" panose="020B0503020204020204" pitchFamily="34" charset="-122"/>
                <a:ea typeface="微软雅黑" panose="020B0503020204020204" pitchFamily="34" charset="-122"/>
              </a:rPr>
              <a:t>替代币</a:t>
            </a:r>
            <a:endParaRPr lang="zh-CN" altLang="en-US" sz="7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103" y="441210"/>
            <a:ext cx="5500254" cy="583565"/>
          </a:xfrm>
          <a:prstGeom prst="rect">
            <a:avLst/>
          </a:prstGeom>
          <a:noFill/>
        </p:spPr>
        <p:txBody>
          <a:bodyPr wrap="square" rtlCol="0">
            <a:spAutoFit/>
          </a:bodyPr>
          <a:lstStyle/>
          <a:p>
            <a:r>
              <a:rPr lang="en-US" altLang="zh-CN" sz="3200" dirty="0">
                <a:latin typeface="华文中宋" panose="02010600040101010101" pitchFamily="2" charset="-122"/>
                <a:ea typeface="华文中宋" panose="02010600040101010101" pitchFamily="2" charset="-122"/>
              </a:rPr>
              <a:t>5.2   </a:t>
            </a:r>
            <a:r>
              <a:rPr lang="zh-CN" altLang="en-US" sz="3200" dirty="0">
                <a:latin typeface="华文中宋" panose="02010600040101010101" pitchFamily="2" charset="-122"/>
                <a:ea typeface="华文中宋" panose="02010600040101010101" pitchFamily="2" charset="-122"/>
              </a:rPr>
              <a:t>比特币中的限制条件</a:t>
            </a:r>
            <a:endParaRPr lang="zh-CN" altLang="en-US" sz="3200" dirty="0">
              <a:latin typeface="华文中宋" panose="02010600040101010101" pitchFamily="2" charset="-122"/>
              <a:ea typeface="华文中宋" panose="02010600040101010101" pitchFamily="2" charset="-122"/>
            </a:endParaRPr>
          </a:p>
        </p:txBody>
      </p:sp>
      <p:sp>
        <p:nvSpPr>
          <p:cNvPr id="4" name="文本框 3"/>
          <p:cNvSpPr txBox="1"/>
          <p:nvPr/>
        </p:nvSpPr>
        <p:spPr>
          <a:xfrm>
            <a:off x="677545" y="1190625"/>
            <a:ext cx="10273665" cy="368300"/>
          </a:xfrm>
          <a:prstGeom prst="rect">
            <a:avLst/>
          </a:prstGeom>
          <a:noFill/>
        </p:spPr>
        <p:txBody>
          <a:bodyPr wrap="square" rtlCol="0">
            <a:spAutoFit/>
          </a:bodyPr>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比特币中的各种限制也引发了对替代币的关注，最为知名则是比特币的匿名性</a:t>
            </a:r>
            <a:endParaRPr lang="zh-CN" altLang="en-US">
              <a:solidFill>
                <a:schemeClr val="accent1"/>
              </a:solidFill>
            </a:endParaRPr>
          </a:p>
        </p:txBody>
      </p:sp>
      <p:sp>
        <p:nvSpPr>
          <p:cNvPr id="5" name="文本框 4"/>
          <p:cNvSpPr txBox="1"/>
          <p:nvPr/>
        </p:nvSpPr>
        <p:spPr>
          <a:xfrm>
            <a:off x="552103" y="1742325"/>
            <a:ext cx="5500254" cy="460375"/>
          </a:xfrm>
          <a:prstGeom prst="rect">
            <a:avLst/>
          </a:prstGeom>
          <a:noFill/>
        </p:spPr>
        <p:txBody>
          <a:bodyPr wrap="square" rtlCol="0">
            <a:spAutoFit/>
          </a:bodyPr>
          <a:p>
            <a:r>
              <a:rPr lang="en-US" altLang="zh-CN" sz="2400" dirty="0">
                <a:latin typeface="华文中宋" panose="02010600040101010101" pitchFamily="2" charset="-122"/>
                <a:ea typeface="华文中宋" panose="02010600040101010101" pitchFamily="2" charset="-122"/>
              </a:rPr>
              <a:t>5.2.1   </a:t>
            </a:r>
            <a:r>
              <a:rPr lang="zh-CN" altLang="en-US" sz="2400" dirty="0">
                <a:latin typeface="华文中宋" panose="02010600040101010101" pitchFamily="2" charset="-122"/>
                <a:ea typeface="华文中宋" panose="02010600040101010101" pitchFamily="2" charset="-122"/>
              </a:rPr>
              <a:t>隐私和匿名性</a:t>
            </a:r>
            <a:r>
              <a:rPr lang="en-US" altLang="zh-CN"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p:txBody>
      </p:sp>
      <p:sp>
        <p:nvSpPr>
          <p:cNvPr id="8" name="文本框 7"/>
          <p:cNvSpPr txBox="1"/>
          <p:nvPr/>
        </p:nvSpPr>
        <p:spPr>
          <a:xfrm>
            <a:off x="677545" y="2404110"/>
            <a:ext cx="10273665" cy="2999740"/>
          </a:xfrm>
          <a:prstGeom prst="rect">
            <a:avLst/>
          </a:prstGeom>
          <a:noFill/>
        </p:spPr>
        <p:txBody>
          <a:bodyPr wrap="square" rtlCol="0">
            <a:spAutoFit/>
          </a:bodyPr>
          <a:p>
            <a:pPr indent="0" fontAlgn="auto">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研究人员采用各种方法分析诸如事物图、地址图实体图等区块链，从而将用户与交易联系起来，从而将用户与交易联系起来，从而引发了隐私问题</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为解决隐私问题，研究人员提出了以下三类建议</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a:solidFill>
                  <a:schemeClr val="accent1"/>
                </a:solidFill>
                <a:latin typeface="仿宋" panose="02010609060101010101" charset="-122"/>
                <a:ea typeface="仿宋" panose="02010609060101010101" charset="-122"/>
                <a:cs typeface="仿宋" panose="02010609060101010101" charset="-122"/>
              </a:rPr>
              <a:t>1.   </a:t>
            </a:r>
            <a:r>
              <a:rPr lang="zh-CN" altLang="en-US" b="1">
                <a:solidFill>
                  <a:schemeClr val="accent1"/>
                </a:solidFill>
                <a:latin typeface="仿宋" panose="02010609060101010101" charset="-122"/>
                <a:ea typeface="仿宋" panose="02010609060101010101" charset="-122"/>
                <a:cs typeface="仿宋" panose="02010609060101010101" charset="-122"/>
              </a:rPr>
              <a:t>混合建议</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混合建议用于向比特币交易提供匿名特征</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在该模型中，采用了混合服务提供者（中介或共享钱包）</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作为存款，用户将货币发送到这一共享钱包中；随后，共享钱包可以向目的地发送其他货币（其他用户存储的等值货币）</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另外，用户还可以通过中介接受其他人发送的货币</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这样一来，输出和输入之间的链接就不复存在，交易图分析将无法显示发送者和接受者之间的真实关系</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37309" y="1233055"/>
            <a:ext cx="10806546" cy="468270"/>
          </a:xfrm>
          <a:prstGeom prst="rect">
            <a:avLst/>
          </a:prstGeom>
          <a:noFill/>
        </p:spPr>
        <p:txBody>
          <a:bodyPr wrap="square" rtlCol="0">
            <a:spAutoFit/>
          </a:bodyPr>
          <a:lstStyle/>
          <a:p>
            <a:pPr>
              <a:lnSpc>
                <a:spcPct val="150000"/>
              </a:lnSpc>
            </a:pPr>
            <a:endParaRPr lang="en-US" altLang="zh-CN" dirty="0">
              <a:solidFill>
                <a:schemeClr val="accent4">
                  <a:lumMod val="10000"/>
                </a:schemeClr>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nvPicPr>
        <p:blipFill>
          <a:blip r:embed="rId1"/>
          <a:stretch>
            <a:fillRect/>
          </a:stretch>
        </p:blipFill>
        <p:spPr>
          <a:xfrm>
            <a:off x="1558290" y="1233170"/>
            <a:ext cx="8470265" cy="3785235"/>
          </a:xfrm>
          <a:prstGeom prst="rect">
            <a:avLst/>
          </a:prstGeom>
        </p:spPr>
      </p:pic>
      <p:sp>
        <p:nvSpPr>
          <p:cNvPr id="17" name="文本框 16"/>
          <p:cNvSpPr txBox="1"/>
          <p:nvPr/>
        </p:nvSpPr>
        <p:spPr>
          <a:xfrm>
            <a:off x="2446655" y="5137785"/>
            <a:ext cx="8244205" cy="337185"/>
          </a:xfrm>
          <a:prstGeom prst="rect">
            <a:avLst/>
          </a:prstGeom>
          <a:noFill/>
        </p:spPr>
        <p:txBody>
          <a:bodyPr wrap="square" rtlCol="0">
            <a:spAutoFit/>
          </a:bodyPr>
          <a:p>
            <a:pPr algn="l">
              <a:buFont typeface="+mj-lt"/>
            </a:pPr>
            <a:r>
              <a:rPr lang="zh-CN" altLang="en-US" sz="1600">
                <a:solidFill>
                  <a:schemeClr val="accent1"/>
                </a:solidFill>
                <a:latin typeface="仿宋" panose="02010609060101010101" charset="-122"/>
                <a:ea typeface="仿宋" panose="02010609060101010101" charset="-122"/>
                <a:cs typeface="仿宋" panose="02010609060101010101" charset="-122"/>
              </a:rPr>
              <a:t>混币交易.其中，3个用户将其交易加入至较大的单一混币交易中</a:t>
            </a:r>
            <a:endParaRPr lang="zh-CN" altLang="en-US" sz="1600">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37309" y="1233055"/>
            <a:ext cx="10806546" cy="468270"/>
          </a:xfrm>
          <a:prstGeom prst="rect">
            <a:avLst/>
          </a:prstGeom>
          <a:noFill/>
        </p:spPr>
        <p:txBody>
          <a:bodyPr wrap="square" rtlCol="0">
            <a:spAutoFit/>
          </a:bodyPr>
          <a:lstStyle/>
          <a:p>
            <a:pPr>
              <a:lnSpc>
                <a:spcPct val="150000"/>
              </a:lnSpc>
            </a:pPr>
            <a:endParaRPr lang="en-US" altLang="zh-CN" dirty="0">
              <a:solidFill>
                <a:schemeClr val="accent4">
                  <a:lumMod val="10000"/>
                </a:schemeClr>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637540" y="1067435"/>
            <a:ext cx="9658350" cy="4246245"/>
          </a:xfrm>
          <a:prstGeom prst="rect">
            <a:avLst/>
          </a:prstGeom>
          <a:noFill/>
        </p:spPr>
        <p:txBody>
          <a:bodyPr wrap="square" rtlCol="0">
            <a:spAutoFit/>
          </a:bodyPr>
          <a:p>
            <a:pPr algn="l">
              <a:lnSpc>
                <a:spcPct val="150000"/>
              </a:lnSpc>
              <a:buFont typeface="+mj-lt"/>
              <a:buAutoNum type="arabicPeriod" startAt="2"/>
            </a:pPr>
            <a:r>
              <a:rPr lang="zh-CN" altLang="en-US">
                <a:solidFill>
                  <a:schemeClr val="accent1"/>
                </a:solidFill>
                <a:latin typeface="仿宋" panose="02010609060101010101" charset="-122"/>
                <a:ea typeface="仿宋" panose="02010609060101010101" charset="-122"/>
                <a:cs typeface="仿宋" panose="02010609060101010101" charset="-122"/>
              </a:rPr>
              <a:t>    </a:t>
            </a:r>
            <a:r>
              <a:rPr lang="zh-CN" altLang="en-US" b="1">
                <a:solidFill>
                  <a:schemeClr val="accent1"/>
                </a:solidFill>
                <a:latin typeface="仿宋" panose="02010609060101010101" charset="-122"/>
                <a:ea typeface="仿宋" panose="02010609060101010101" charset="-122"/>
                <a:cs typeface="仿宋" panose="02010609060101010101" charset="-122"/>
              </a:rPr>
              <a:t>第三方混合协议</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当前存在各种第三方混合服务，但如果服务具有中心化特征，则会受到跟踪发送者-接受者映射这一类威胁，此时混合服务知晓所有输入和输出内容。除此之外，完全中心化的矿工甚至会遭受被服务管理者偷取货币的风险.</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然而，混合币方案也存在一些弱点，其中最突出的是用户可能会遭受“拒绝服务”攻击；用户初始时承诺签署这些交易，但当前并未提供其签名，从而推迟或终止联合交易.</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3.    </a:t>
            </a:r>
            <a:r>
              <a:rPr lang="zh-CN" altLang="en-US" b="1">
                <a:solidFill>
                  <a:schemeClr val="accent1"/>
                </a:solidFill>
                <a:latin typeface="仿宋" panose="02010609060101010101" charset="-122"/>
                <a:ea typeface="仿宋" panose="02010609060101010101" charset="-122"/>
                <a:cs typeface="仿宋" panose="02010609060101010101" charset="-122"/>
              </a:rPr>
              <a:t>内在匿名性</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该类型包括内在支持隐私的货币，且内置在货币的设计过程中.其中，最受欢迎的Zcash，稍后将对此详细讨论.其他的例子还包括门罗币（Monero），并利用环签名提供匿名服务.</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下面将讨论各种增强措施，进而对比特币协议进行扩展. </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638" y="672350"/>
            <a:ext cx="5500254" cy="460375"/>
          </a:xfrm>
          <a:prstGeom prst="rect">
            <a:avLst/>
          </a:prstGeom>
          <a:noFill/>
        </p:spPr>
        <p:txBody>
          <a:bodyPr wrap="square" rtlCol="0">
            <a:spAutoFit/>
          </a:bodyPr>
          <a:p>
            <a:r>
              <a:rPr lang="en-US" altLang="zh-CN" sz="2400" dirty="0">
                <a:latin typeface="华文中宋" panose="02010600040101010101" pitchFamily="2" charset="-122"/>
                <a:ea typeface="华文中宋" panose="02010600040101010101" pitchFamily="2" charset="-122"/>
              </a:rPr>
              <a:t>5.2.2   </a:t>
            </a:r>
            <a:r>
              <a:rPr lang="zh-CN" altLang="en-US" sz="2400" dirty="0">
                <a:latin typeface="华文中宋" panose="02010600040101010101" pitchFamily="2" charset="-122"/>
                <a:ea typeface="华文中宋" panose="02010600040101010101" pitchFamily="2" charset="-122"/>
              </a:rPr>
              <a:t>比特币上的扩展协议</a:t>
            </a:r>
            <a:r>
              <a:rPr lang="en-US" altLang="zh-CN"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p:txBody>
      </p:sp>
      <p:sp>
        <p:nvSpPr>
          <p:cNvPr id="8" name="文本框 7"/>
          <p:cNvSpPr txBox="1"/>
          <p:nvPr/>
        </p:nvSpPr>
        <p:spPr>
          <a:xfrm>
            <a:off x="592455" y="1249680"/>
            <a:ext cx="10273665" cy="5492750"/>
          </a:xfrm>
          <a:prstGeom prst="rect">
            <a:avLst/>
          </a:prstGeom>
          <a:noFill/>
        </p:spPr>
        <p:txBody>
          <a:bodyPr wrap="square" rtlCol="0">
            <a:spAutoFit/>
          </a:bodyPr>
          <a:p>
            <a:pPr indent="0" fontAlgn="auto">
              <a:lnSpc>
                <a:spcPct val="150000"/>
              </a:lnSpc>
              <a:buFont typeface="+mj-lt"/>
              <a:buNone/>
            </a:pPr>
            <a:r>
              <a:rPr lang="zh-CN">
                <a:solidFill>
                  <a:schemeClr val="accent1"/>
                </a:solidFill>
                <a:latin typeface="仿宋" panose="02010609060101010101" charset="-122"/>
                <a:ea typeface="仿宋" panose="02010609060101010101" charset="-122"/>
                <a:cs typeface="仿宋" panose="02010609060101010101" charset="-122"/>
              </a:rPr>
              <a:t>为了进一步完善、扩展比特币协议，同时扩大其应用范围，比特币之上还实现了多种其他协议</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a:solidFill>
                  <a:schemeClr val="accent1"/>
                </a:solidFill>
                <a:latin typeface="仿宋" panose="02010609060101010101" charset="-122"/>
                <a:ea typeface="仿宋" panose="02010609060101010101" charset="-122"/>
                <a:cs typeface="仿宋" panose="02010609060101010101" charset="-122"/>
              </a:rPr>
              <a:t>1.   </a:t>
            </a:r>
            <a:r>
              <a:rPr lang="zh-CN" altLang="en-US" b="1">
                <a:solidFill>
                  <a:schemeClr val="accent1"/>
                </a:solidFill>
                <a:latin typeface="仿宋" panose="02010609060101010101" charset="-122"/>
                <a:ea typeface="仿宋" panose="02010609060101010101" charset="-122"/>
                <a:cs typeface="仿宋" panose="02010609060101010101" charset="-122"/>
              </a:rPr>
              <a:t>彩色币</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rPr>
              <a:t>彩色是在比特币区块链上代表数字资产的一系类方法，通常是指用代表数字（智能财产）的元数据更新比特币</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彩色币可作为比特币正常运行，但附带了某些代表资产的元数据，这一机制允许发行和跟踪特定比特币</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彩色币可以用来代表大量的资产，包括但不限于商品、证书、股票、证券和投票</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a:solidFill>
                  <a:schemeClr val="accent1"/>
                </a:solidFill>
                <a:latin typeface="仿宋" panose="02010609060101010101" charset="-122"/>
                <a:ea typeface="仿宋" panose="02010609060101010101" charset="-122"/>
                <a:cs typeface="仿宋" panose="02010609060101010101" charset="-122"/>
              </a:rPr>
              <a:t>2.   </a:t>
            </a:r>
            <a:r>
              <a:rPr lang="zh-CN" altLang="en-US" b="1">
                <a:solidFill>
                  <a:schemeClr val="accent1"/>
                </a:solidFill>
                <a:latin typeface="仿宋" panose="02010609060101010101" charset="-122"/>
                <a:ea typeface="仿宋" panose="02010609060101010101" charset="-122"/>
                <a:cs typeface="仿宋" panose="02010609060101010101" charset="-122"/>
              </a:rPr>
              <a:t>合约币</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sym typeface="+mn-ea"/>
              </a:rPr>
              <a:t>彩色该项服务可以用于创建用作加密货币的定制令牌并还有多种用途</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r>
              <a:rPr lang="zh-CN" altLang="en-US">
                <a:solidFill>
                  <a:schemeClr val="accent1"/>
                </a:solidFill>
                <a:latin typeface="仿宋" panose="02010609060101010101" charset="-122"/>
                <a:ea typeface="仿宋" panose="02010609060101010101" charset="-122"/>
                <a:cs typeface="仿宋" panose="02010609060101010101" charset="-122"/>
                <a:sym typeface="+mn-ea"/>
              </a:rPr>
              <a:t>例如在比特币区块链上发布数字资产该架构由合约币的服务器、区块、钱包和</a:t>
            </a:r>
            <a:r>
              <a:rPr lang="en-US" altLang="zh-CN">
                <a:solidFill>
                  <a:schemeClr val="accent1"/>
                </a:solidFill>
                <a:latin typeface="仿宋" panose="02010609060101010101" charset="-122"/>
                <a:ea typeface="仿宋" panose="02010609060101010101" charset="-122"/>
                <a:cs typeface="仿宋" panose="02010609060101010101" charset="-122"/>
                <a:sym typeface="+mn-ea"/>
              </a:rPr>
              <a:t>armory_utxsvr</a:t>
            </a:r>
            <a:r>
              <a:rPr lang="zh-CN" altLang="en-US">
                <a:solidFill>
                  <a:schemeClr val="accent1"/>
                </a:solidFill>
                <a:latin typeface="仿宋" panose="02010609060101010101" charset="-122"/>
                <a:ea typeface="仿宋" panose="02010609060101010101" charset="-122"/>
                <a:cs typeface="仿宋" panose="02010609060101010101" charset="-122"/>
                <a:sym typeface="+mn-ea"/>
              </a:rPr>
              <a:t>组成</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r>
              <a:rPr lang="zh-CN" altLang="en-US">
                <a:solidFill>
                  <a:schemeClr val="accent1"/>
                </a:solidFill>
                <a:latin typeface="仿宋" panose="02010609060101010101" charset="-122"/>
                <a:ea typeface="仿宋" panose="02010609060101010101" charset="-122"/>
                <a:cs typeface="仿宋" panose="02010609060101010101" charset="-122"/>
                <a:sym typeface="+mn-ea"/>
              </a:rPr>
              <a:t>合约币的工作原理与彩色币一样，将数据置于普通的比特币交易中，但提供一个更丰富的库，以及一组强大的工具支持数字资产处理</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endParaRPr lang="en-US" altLang="zh-CN">
              <a:solidFill>
                <a:schemeClr val="accent1"/>
              </a:solidFill>
              <a:latin typeface="仿宋" panose="02010609060101010101" charset="-122"/>
              <a:ea typeface="仿宋" panose="02010609060101010101" charset="-122"/>
              <a:cs typeface="仿宋" panose="02010609060101010101" charset="-122"/>
              <a:sym typeface="+mn-ea"/>
            </a:endParaRPr>
          </a:p>
          <a:p>
            <a:pPr indent="0" fontAlgn="auto">
              <a:lnSpc>
                <a:spcPct val="150000"/>
              </a:lnSpc>
              <a:buFont typeface="+mj-lt"/>
              <a:buNone/>
            </a:pPr>
            <a:r>
              <a:rPr lang="en-US" altLang="zh-CN">
                <a:solidFill>
                  <a:schemeClr val="accent1"/>
                </a:solidFill>
                <a:latin typeface="仿宋" panose="02010609060101010101" charset="-122"/>
                <a:ea typeface="仿宋" panose="02010609060101010101" charset="-122"/>
                <a:cs typeface="仿宋" panose="02010609060101010101" charset="-122"/>
                <a:sym typeface="+mn-ea"/>
              </a:rPr>
              <a:t>     </a:t>
            </a:r>
            <a:r>
              <a:rPr lang="zh-CN" altLang="en-US">
                <a:solidFill>
                  <a:schemeClr val="accent1"/>
                </a:solidFill>
                <a:latin typeface="仿宋" panose="02010609060101010101" charset="-122"/>
                <a:ea typeface="仿宋" panose="02010609060101010101" charset="-122"/>
                <a:cs typeface="仿宋" panose="02010609060101010101" charset="-122"/>
                <a:sym typeface="+mn-ea"/>
              </a:rPr>
              <a:t>合约币生成和使用的货币称作</a:t>
            </a:r>
            <a:r>
              <a:rPr lang="en-US" altLang="zh-CN">
                <a:solidFill>
                  <a:schemeClr val="accent1"/>
                </a:solidFill>
                <a:latin typeface="仿宋" panose="02010609060101010101" charset="-122"/>
                <a:ea typeface="仿宋" panose="02010609060101010101" charset="-122"/>
                <a:cs typeface="仿宋" panose="02010609060101010101" charset="-122"/>
                <a:sym typeface="+mn-ea"/>
              </a:rPr>
              <a:t>XCP.</a:t>
            </a:r>
            <a:r>
              <a:rPr lang="zh-CN" altLang="en-US">
                <a:solidFill>
                  <a:schemeClr val="accent1"/>
                </a:solidFill>
                <a:latin typeface="仿宋" panose="02010609060101010101" charset="-122"/>
                <a:ea typeface="仿宋" panose="02010609060101010101" charset="-122"/>
                <a:cs typeface="仿宋" panose="02010609060101010101" charset="-122"/>
                <a:sym typeface="+mn-ea"/>
              </a:rPr>
              <a:t>并被智能合约用作履行合同的费用</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endParaRPr lang="zh-CN">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endParaRPr lang="en-US" altLang="zh-CN" b="1">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638" y="672350"/>
            <a:ext cx="5500254" cy="460375"/>
          </a:xfrm>
          <a:prstGeom prst="rect">
            <a:avLst/>
          </a:prstGeom>
          <a:noFill/>
        </p:spPr>
        <p:txBody>
          <a:bodyPr wrap="square" rtlCol="0">
            <a:spAutoFit/>
          </a:bodyPr>
          <a:p>
            <a:r>
              <a:rPr lang="en-US" altLang="zh-CN" sz="2400" dirty="0">
                <a:latin typeface="华文中宋" panose="02010600040101010101" pitchFamily="2" charset="-122"/>
                <a:ea typeface="华文中宋" panose="02010600040101010101" pitchFamily="2" charset="-122"/>
              </a:rPr>
              <a:t>5.2.3   </a:t>
            </a:r>
            <a:r>
              <a:rPr lang="zh-CN" altLang="en-US" sz="2400" dirty="0">
                <a:latin typeface="华文中宋" panose="02010600040101010101" pitchFamily="2" charset="-122"/>
                <a:ea typeface="华文中宋" panose="02010600040101010101" pitchFamily="2" charset="-122"/>
              </a:rPr>
              <a:t>替代币的开发</a:t>
            </a:r>
            <a:r>
              <a:rPr lang="en-US" altLang="zh-CN"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p:txBody>
      </p:sp>
      <p:sp>
        <p:nvSpPr>
          <p:cNvPr id="8" name="文本框 7"/>
          <p:cNvSpPr txBox="1"/>
          <p:nvPr/>
        </p:nvSpPr>
        <p:spPr>
          <a:xfrm>
            <a:off x="735330" y="1305560"/>
            <a:ext cx="10273665" cy="4661535"/>
          </a:xfrm>
          <a:prstGeom prst="rect">
            <a:avLst/>
          </a:prstGeom>
          <a:noFill/>
        </p:spPr>
        <p:txBody>
          <a:bodyPr wrap="square" rtlCol="0">
            <a:spAutoFit/>
          </a:bodyPr>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共识算法</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共识算法的选择种类包括：用于比特币中的工作量证明（</a:t>
            </a:r>
            <a:r>
              <a:rPr lang="en-US" altLang="zh-CN">
                <a:solidFill>
                  <a:schemeClr val="accent1"/>
                </a:solidFill>
                <a:latin typeface="仿宋" panose="02010609060101010101" charset="-122"/>
                <a:ea typeface="仿宋" panose="02010609060101010101" charset="-122"/>
                <a:cs typeface="仿宋" panose="02010609060101010101" charset="-122"/>
              </a:rPr>
              <a:t>PoW</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以及</a:t>
            </a:r>
            <a:r>
              <a:rPr lang="en-US" altLang="zh-CN">
                <a:solidFill>
                  <a:schemeClr val="accent1"/>
                </a:solidFill>
                <a:latin typeface="仿宋" panose="02010609060101010101" charset="-122"/>
                <a:ea typeface="仿宋" panose="02010609060101010101" charset="-122"/>
                <a:cs typeface="仿宋" panose="02010609060101010101" charset="-122"/>
              </a:rPr>
              <a:t>Peercoin</a:t>
            </a:r>
            <a:r>
              <a:rPr lang="zh-CN" altLang="en-US">
                <a:solidFill>
                  <a:schemeClr val="accent1"/>
                </a:solidFill>
                <a:latin typeface="仿宋" panose="02010609060101010101" charset="-122"/>
                <a:ea typeface="仿宋" panose="02010609060101010101" charset="-122"/>
                <a:cs typeface="仿宋" panose="02010609060101010101" charset="-122"/>
              </a:rPr>
              <a:t>中的权益证明（</a:t>
            </a:r>
            <a:r>
              <a:rPr lang="en-US" altLang="zh-CN">
                <a:solidFill>
                  <a:schemeClr val="accent1"/>
                </a:solidFill>
                <a:latin typeface="仿宋" panose="02010609060101010101" charset="-122"/>
                <a:ea typeface="仿宋" panose="02010609060101010101" charset="-122"/>
                <a:cs typeface="仿宋" panose="02010609060101010101" charset="-122"/>
              </a:rPr>
              <a:t>PoS</a:t>
            </a:r>
            <a:r>
              <a:rPr lang="zh-CN" altLang="en-US">
                <a:solidFill>
                  <a:schemeClr val="accent1"/>
                </a:solidFill>
                <a:latin typeface="仿宋" panose="02010609060101010101" charset="-122"/>
                <a:ea typeface="仿宋" panose="02010609060101010101" charset="-122"/>
                <a:cs typeface="仿宋" panose="02010609060101010101" charset="-122"/>
              </a:rPr>
              <a:t>）</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2. </a:t>
            </a:r>
            <a:r>
              <a:rPr lang="zh-CN" altLang="en-US" b="1">
                <a:solidFill>
                  <a:schemeClr val="accent1"/>
                </a:solidFill>
                <a:latin typeface="仿宋" panose="02010609060101010101" charset="-122"/>
                <a:ea typeface="仿宋" panose="02010609060101010101" charset="-122"/>
                <a:cs typeface="仿宋" panose="02010609060101010101" charset="-122"/>
              </a:rPr>
              <a:t>哈希算法</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哈希算法包括</a:t>
            </a:r>
            <a:r>
              <a:rPr lang="en-US" altLang="zh-CN">
                <a:solidFill>
                  <a:schemeClr val="accent1"/>
                </a:solidFill>
                <a:latin typeface="仿宋" panose="02010609060101010101" charset="-122"/>
                <a:ea typeface="仿宋" panose="02010609060101010101" charset="-122"/>
                <a:cs typeface="仿宋" panose="02010609060101010101" charset="-122"/>
              </a:rPr>
              <a:t>SHA256</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Scrypt</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X11</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X15</a:t>
            </a:r>
            <a:r>
              <a:rPr lang="zh-CN" altLang="en-US">
                <a:solidFill>
                  <a:schemeClr val="accent1"/>
                </a:solidFill>
                <a:latin typeface="仿宋" panose="02010609060101010101" charset="-122"/>
                <a:ea typeface="仿宋" panose="02010609060101010101" charset="-122"/>
                <a:cs typeface="仿宋" panose="02010609060101010101" charset="-122"/>
              </a:rPr>
              <a:t>，以及针对共识算法应用中的其他相关哈希算法</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3. </a:t>
            </a:r>
            <a:r>
              <a:rPr lang="zh-CN" altLang="en-US" b="1">
                <a:solidFill>
                  <a:schemeClr val="accent1"/>
                </a:solidFill>
                <a:latin typeface="仿宋" panose="02010609060101010101" charset="-122"/>
                <a:ea typeface="仿宋" panose="02010609060101010101" charset="-122"/>
                <a:cs typeface="仿宋" panose="02010609060101010101" charset="-122"/>
              </a:rPr>
              <a:t>难度调整算法</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难度重定向机制包含各种选择，例如</a:t>
            </a:r>
            <a:r>
              <a:rPr lang="en-US" altLang="zh-CN">
                <a:solidFill>
                  <a:schemeClr val="accent1"/>
                </a:solidFill>
                <a:latin typeface="仿宋" panose="02010609060101010101" charset="-122"/>
                <a:ea typeface="仿宋" panose="02010609060101010101" charset="-122"/>
                <a:cs typeface="仿宋" panose="02010609060101010101" charset="-122"/>
              </a:rPr>
              <a:t>KGW</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DGW</a:t>
            </a: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Nite</a:t>
            </a:r>
            <a:r>
              <a:rPr lang="zh-CN" altLang="en-US">
                <a:solidFill>
                  <a:schemeClr val="accent1"/>
                </a:solidFill>
                <a:latin typeface="仿宋" panose="02010609060101010101" charset="-122"/>
                <a:ea typeface="仿宋" panose="02010609060101010101" charset="-122"/>
                <a:cs typeface="仿宋" panose="02010609060101010101" charset="-122"/>
              </a:rPr>
              <a:t>退出的</a:t>
            </a:r>
            <a:r>
              <a:rPr lang="en-US" altLang="zh-CN">
                <a:solidFill>
                  <a:schemeClr val="accent1"/>
                </a:solidFill>
                <a:latin typeface="仿宋" panose="02010609060101010101" charset="-122"/>
                <a:ea typeface="仿宋" panose="02010609060101010101" charset="-122"/>
                <a:cs typeface="仿宋" panose="02010609060101010101" charset="-122"/>
              </a:rPr>
              <a:t>Gravity Wave</a:t>
            </a:r>
            <a:r>
              <a:rPr lang="zh-CN" altLang="en-US">
                <a:solidFill>
                  <a:schemeClr val="accent1"/>
                </a:solidFill>
                <a:latin typeface="仿宋" panose="02010609060101010101" charset="-122"/>
                <a:ea typeface="仿宋" panose="02010609060101010101" charset="-122"/>
                <a:cs typeface="仿宋" panose="02010609060101010101" charset="-122"/>
              </a:rPr>
              <a:t>，以及</a:t>
            </a:r>
            <a:r>
              <a:rPr lang="en-US" altLang="zh-CN">
                <a:solidFill>
                  <a:schemeClr val="accent1"/>
                </a:solidFill>
                <a:latin typeface="仿宋" panose="02010609060101010101" charset="-122"/>
                <a:ea typeface="仿宋" panose="02010609060101010101" charset="-122"/>
                <a:cs typeface="仿宋" panose="02010609060101010101" charset="-122"/>
              </a:rPr>
              <a:t>DigiShield,</a:t>
            </a:r>
            <a:r>
              <a:rPr lang="zh-CN" altLang="en-US">
                <a:solidFill>
                  <a:schemeClr val="accent1"/>
                </a:solidFill>
                <a:latin typeface="仿宋" panose="02010609060101010101" charset="-122"/>
                <a:ea typeface="仿宋" panose="02010609060101010101" charset="-122"/>
                <a:cs typeface="仿宋" panose="02010609060101010101" charset="-122"/>
              </a:rPr>
              <a:t>此外</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所有这些算法都可以根据要求进行调整，以产生不同的结果，因此可能会存在多个版本</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4. </a:t>
            </a:r>
            <a:r>
              <a:rPr lang="zh-CN" altLang="en-US" b="1">
                <a:solidFill>
                  <a:schemeClr val="accent1"/>
                </a:solidFill>
                <a:latin typeface="仿宋" panose="02010609060101010101" charset="-122"/>
                <a:ea typeface="仿宋" panose="02010609060101010101" charset="-122"/>
                <a:cs typeface="仿宋" panose="02010609060101010101" charset="-122"/>
              </a:rPr>
              <a:t>区块间的时间</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指生成各区块间的时间，对于比特币来说，每隔</a:t>
            </a:r>
            <a:r>
              <a:rPr lang="en-US" altLang="zh-CN">
                <a:solidFill>
                  <a:schemeClr val="accent1"/>
                </a:solidFill>
                <a:latin typeface="仿宋" panose="02010609060101010101" charset="-122"/>
                <a:ea typeface="仿宋" panose="02010609060101010101" charset="-122"/>
                <a:cs typeface="仿宋" panose="02010609060101010101" charset="-122"/>
              </a:rPr>
              <a:t>10</a:t>
            </a:r>
            <a:r>
              <a:rPr lang="zh-CN" altLang="en-US">
                <a:solidFill>
                  <a:schemeClr val="accent1"/>
                </a:solidFill>
                <a:latin typeface="仿宋" panose="02010609060101010101" charset="-122"/>
                <a:ea typeface="仿宋" panose="02010609060101010101" charset="-122"/>
                <a:cs typeface="仿宋" panose="02010609060101010101" charset="-122"/>
              </a:rPr>
              <a:t>分钟就会产生比特币，而莱特币的时间是</a:t>
            </a:r>
            <a:r>
              <a:rPr lang="en-US" altLang="zh-CN">
                <a:solidFill>
                  <a:schemeClr val="accent1"/>
                </a:solidFill>
                <a:latin typeface="仿宋" panose="02010609060101010101" charset="-122"/>
                <a:ea typeface="仿宋" panose="02010609060101010101" charset="-122"/>
                <a:cs typeface="仿宋" panose="02010609060101010101" charset="-122"/>
              </a:rPr>
              <a:t>2.5</a:t>
            </a:r>
            <a:r>
              <a:rPr lang="zh-CN" altLang="en-US">
                <a:solidFill>
                  <a:schemeClr val="accent1"/>
                </a:solidFill>
                <a:latin typeface="仿宋" panose="02010609060101010101" charset="-122"/>
                <a:ea typeface="仿宋" panose="02010609060101010101" charset="-122"/>
                <a:cs typeface="仿宋" panose="02010609060101010101" charset="-122"/>
              </a:rPr>
              <a:t>分钟，尽管具体数值并无限制，但正常值一般在几分钟之内</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endParaRPr lang="zh-CN" altLang="en-US" b="1">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35330" y="1305560"/>
            <a:ext cx="10273665" cy="4661535"/>
          </a:xfrm>
          <a:prstGeom prst="rect">
            <a:avLst/>
          </a:prstGeom>
          <a:noFill/>
        </p:spPr>
        <p:txBody>
          <a:bodyPr wrap="square" rtlCol="0">
            <a:spAutoFit/>
          </a:bodyPr>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5. </a:t>
            </a:r>
            <a:r>
              <a:rPr lang="zh-CN" altLang="en-US" b="1">
                <a:solidFill>
                  <a:schemeClr val="accent1"/>
                </a:solidFill>
                <a:latin typeface="仿宋" panose="02010609060101010101" charset="-122"/>
                <a:ea typeface="仿宋" panose="02010609060101010101" charset="-122"/>
                <a:cs typeface="仿宋" panose="02010609060101010101" charset="-122"/>
              </a:rPr>
              <a:t>区块奖励</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区块奖励主要面向求解了采矿谜题的矿工，同时产生一个包含该奖励的</a:t>
            </a:r>
            <a:r>
              <a:rPr lang="en-US" altLang="zh-CN">
                <a:solidFill>
                  <a:schemeClr val="accent1"/>
                </a:solidFill>
                <a:latin typeface="仿宋" panose="02010609060101010101" charset="-122"/>
                <a:ea typeface="仿宋" panose="02010609060101010101" charset="-122"/>
                <a:cs typeface="仿宋" panose="02010609060101010101" charset="-122"/>
              </a:rPr>
              <a:t>Coinbase</a:t>
            </a:r>
            <a:r>
              <a:rPr lang="zh-CN" altLang="en-US">
                <a:solidFill>
                  <a:schemeClr val="accent1"/>
                </a:solidFill>
                <a:latin typeface="仿宋" panose="02010609060101010101" charset="-122"/>
                <a:ea typeface="仿宋" panose="02010609060101010101" charset="-122"/>
                <a:cs typeface="仿宋" panose="02010609060101010101" charset="-122"/>
              </a:rPr>
              <a:t>交易，开始时，区块奖励一般是</a:t>
            </a:r>
            <a:r>
              <a:rPr lang="en-US" altLang="zh-CN">
                <a:solidFill>
                  <a:schemeClr val="accent1"/>
                </a:solidFill>
                <a:latin typeface="仿宋" panose="02010609060101010101" charset="-122"/>
                <a:ea typeface="仿宋" panose="02010609060101010101" charset="-122"/>
                <a:cs typeface="仿宋" panose="02010609060101010101" charset="-122"/>
              </a:rPr>
              <a:t>50</a:t>
            </a:r>
            <a:r>
              <a:rPr lang="zh-CN" altLang="en-US">
                <a:solidFill>
                  <a:schemeClr val="accent1"/>
                </a:solidFill>
                <a:latin typeface="仿宋" panose="02010609060101010101" charset="-122"/>
                <a:ea typeface="仿宋" panose="02010609060101010101" charset="-122"/>
                <a:cs typeface="仿宋" panose="02010609060101010101" charset="-122"/>
              </a:rPr>
              <a:t>个比特币，当前许多特代币将这一参数设置为一个很高的数字</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6. </a:t>
            </a:r>
            <a:r>
              <a:rPr lang="zh-CN" altLang="en-US" b="1">
                <a:solidFill>
                  <a:schemeClr val="accent1"/>
                </a:solidFill>
                <a:latin typeface="仿宋" panose="02010609060101010101" charset="-122"/>
                <a:ea typeface="仿宋" panose="02010609060101010101" charset="-122"/>
                <a:cs typeface="仿宋" panose="02010609060101010101" charset="-122"/>
              </a:rPr>
              <a:t>奖励减半速率</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减半速率也是较为重要的一个因素，相应地，比特币的奖励数量每隔</a:t>
            </a:r>
            <a:r>
              <a:rPr lang="en-US" altLang="zh-CN">
                <a:solidFill>
                  <a:schemeClr val="accent1"/>
                </a:solidFill>
                <a:latin typeface="仿宋" panose="02010609060101010101" charset="-122"/>
                <a:ea typeface="仿宋" panose="02010609060101010101" charset="-122"/>
                <a:cs typeface="仿宋" panose="02010609060101010101" charset="-122"/>
              </a:rPr>
              <a:t>4</a:t>
            </a:r>
            <a:r>
              <a:rPr lang="zh-CN" altLang="en-US">
                <a:solidFill>
                  <a:schemeClr val="accent1"/>
                </a:solidFill>
                <a:latin typeface="仿宋" panose="02010609060101010101" charset="-122"/>
                <a:ea typeface="仿宋" panose="02010609060101010101" charset="-122"/>
                <a:cs typeface="仿宋" panose="02010609060101010101" charset="-122"/>
              </a:rPr>
              <a:t>年减半</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7. </a:t>
            </a:r>
            <a:r>
              <a:rPr lang="zh-CN" altLang="en-US" b="1">
                <a:solidFill>
                  <a:schemeClr val="accent1"/>
                </a:solidFill>
                <a:latin typeface="仿宋" panose="02010609060101010101" charset="-122"/>
                <a:ea typeface="仿宋" panose="02010609060101010101" charset="-122"/>
                <a:cs typeface="仿宋" panose="02010609060101010101" charset="-122"/>
              </a:rPr>
              <a:t>区块大小和交易规模</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在替代币中，该参数随着具体情况变化</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8. </a:t>
            </a:r>
            <a:r>
              <a:rPr lang="zh-CN" altLang="en-US" b="1">
                <a:solidFill>
                  <a:schemeClr val="accent1"/>
                </a:solidFill>
                <a:latin typeface="仿宋" panose="02010609060101010101" charset="-122"/>
                <a:ea typeface="仿宋" panose="02010609060101010101" charset="-122"/>
                <a:cs typeface="仿宋" panose="02010609060101010101" charset="-122"/>
              </a:rPr>
              <a:t>利率</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该属性仅适用于</a:t>
            </a:r>
            <a:r>
              <a:rPr lang="en-US" altLang="zh-CN">
                <a:solidFill>
                  <a:schemeClr val="accent1"/>
                </a:solidFill>
                <a:latin typeface="仿宋" panose="02010609060101010101" charset="-122"/>
                <a:ea typeface="仿宋" panose="02010609060101010101" charset="-122"/>
                <a:cs typeface="仿宋" panose="02010609060101010101" charset="-122"/>
              </a:rPr>
              <a:t>PoS</a:t>
            </a:r>
            <a:r>
              <a:rPr lang="zh-CN" altLang="en-US">
                <a:solidFill>
                  <a:schemeClr val="accent1"/>
                </a:solidFill>
                <a:latin typeface="仿宋" panose="02010609060101010101" charset="-122"/>
                <a:ea typeface="仿宋" panose="02010609060101010101" charset="-122"/>
                <a:cs typeface="仿宋" panose="02010609060101010101" charset="-122"/>
              </a:rPr>
              <a:t>系统，其中，货币持有者可通过网络定义的速率赚取利息，作为回报，网络上持有的货币量将作为一个</a:t>
            </a:r>
            <a:r>
              <a:rPr lang="en-US" altLang="zh-CN">
                <a:solidFill>
                  <a:schemeClr val="accent1"/>
                </a:solidFill>
                <a:latin typeface="仿宋" panose="02010609060101010101" charset="-122"/>
                <a:ea typeface="仿宋" panose="02010609060101010101" charset="-122"/>
                <a:cs typeface="仿宋" panose="02010609060101010101" charset="-122"/>
              </a:rPr>
              <a:t>PoS</a:t>
            </a:r>
            <a:r>
              <a:rPr lang="zh-CN" altLang="en-US">
                <a:solidFill>
                  <a:schemeClr val="accent1"/>
                </a:solidFill>
                <a:latin typeface="仿宋" panose="02010609060101010101" charset="-122"/>
                <a:ea typeface="仿宋" panose="02010609060101010101" charset="-122"/>
                <a:cs typeface="仿宋" panose="02010609060101010101" charset="-122"/>
              </a:rPr>
              <a:t>保护网络</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endParaRPr lang="zh-CN" altLang="en-US" b="1">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35330" y="1305560"/>
            <a:ext cx="10542905" cy="2168525"/>
          </a:xfrm>
          <a:prstGeom prst="rect">
            <a:avLst/>
          </a:prstGeom>
          <a:noFill/>
        </p:spPr>
        <p:txBody>
          <a:bodyPr wrap="square" rtlCol="0">
            <a:spAutoFit/>
          </a:bodyPr>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9.  </a:t>
            </a:r>
            <a:r>
              <a:rPr lang="zh-CN" altLang="en-US" b="1">
                <a:solidFill>
                  <a:schemeClr val="accent1"/>
                </a:solidFill>
                <a:latin typeface="仿宋" panose="02010609060101010101" charset="-122"/>
                <a:ea typeface="仿宋" panose="02010609060101010101" charset="-122"/>
                <a:cs typeface="仿宋" panose="02010609060101010101" charset="-122"/>
              </a:rPr>
              <a:t>货币期限</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这个参数定义了货币要花费多长时间方可被认为是具有一定价值</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en-US" altLang="zh-CN" b="1">
                <a:solidFill>
                  <a:schemeClr val="accent1"/>
                </a:solidFill>
                <a:latin typeface="仿宋" panose="02010609060101010101" charset="-122"/>
                <a:ea typeface="仿宋" panose="02010609060101010101" charset="-122"/>
                <a:cs typeface="仿宋" panose="02010609060101010101" charset="-122"/>
              </a:rPr>
              <a:t>10. </a:t>
            </a:r>
            <a:r>
              <a:rPr lang="zh-CN" altLang="en-US" b="1">
                <a:solidFill>
                  <a:schemeClr val="accent1"/>
                </a:solidFill>
                <a:latin typeface="仿宋" panose="02010609060101010101" charset="-122"/>
                <a:ea typeface="仿宋" panose="02010609060101010101" charset="-122"/>
                <a:cs typeface="仿宋" panose="02010609060101010101" charset="-122"/>
              </a:rPr>
              <a:t>全部货币供应量</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fontAlgn="auto">
              <a:lnSpc>
                <a:spcPct val="150000"/>
              </a:lnSpc>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这一数字设置了所生成的货币的总极限，例如，在比特币中，这一限制数字是</a:t>
            </a:r>
            <a:r>
              <a:rPr lang="en-US" altLang="zh-CN">
                <a:solidFill>
                  <a:schemeClr val="accent1"/>
                </a:solidFill>
                <a:latin typeface="仿宋" panose="02010609060101010101" charset="-122"/>
                <a:ea typeface="仿宋" panose="02010609060101010101" charset="-122"/>
                <a:cs typeface="仿宋" panose="02010609060101010101" charset="-122"/>
              </a:rPr>
              <a:t>2100</a:t>
            </a:r>
            <a:r>
              <a:rPr lang="zh-CN" altLang="en-US">
                <a:solidFill>
                  <a:schemeClr val="accent1"/>
                </a:solidFill>
                <a:latin typeface="仿宋" panose="02010609060101010101" charset="-122"/>
                <a:ea typeface="仿宋" panose="02010609060101010101" charset="-122"/>
                <a:cs typeface="仿宋" panose="02010609060101010101" charset="-122"/>
              </a:rPr>
              <a:t>万，而在</a:t>
            </a:r>
            <a:r>
              <a:rPr lang="en-US" altLang="zh-CN">
                <a:solidFill>
                  <a:schemeClr val="accent1"/>
                </a:solidFill>
                <a:latin typeface="仿宋" panose="02010609060101010101" charset="-122"/>
                <a:ea typeface="仿宋" panose="02010609060101010101" charset="-122"/>
                <a:cs typeface="仿宋" panose="02010609060101010101" charset="-122"/>
              </a:rPr>
              <a:t>Dogecoin</a:t>
            </a:r>
            <a:r>
              <a:rPr lang="zh-CN" altLang="en-US">
                <a:solidFill>
                  <a:schemeClr val="accent1"/>
                </a:solidFill>
                <a:latin typeface="仿宋" panose="02010609060101010101" charset="-122"/>
                <a:ea typeface="仿宋" panose="02010609060101010101" charset="-122"/>
                <a:cs typeface="仿宋" panose="02010609060101010101" charset="-122"/>
              </a:rPr>
              <a:t>中，则对此不做任何要求，另外，这一限制是通过之前讨论的区块奖励和减半计划来确定的</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594880"/>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5.3  </a:t>
            </a:r>
            <a:r>
              <a:rPr lang="zh-CN" altLang="en-US" sz="2400" dirty="0" smtClean="0">
                <a:latin typeface="华文中宋" panose="02010600040101010101" pitchFamily="2" charset="-122"/>
                <a:ea typeface="华文中宋" panose="02010600040101010101" pitchFamily="2" charset="-122"/>
              </a:rPr>
              <a:t>域名币</a:t>
            </a:r>
            <a:endParaRPr lang="zh-CN" altLang="en-US" sz="2400" dirty="0">
              <a:latin typeface="华文中宋" panose="02010600040101010101" pitchFamily="2" charset="-122"/>
              <a:ea typeface="华文中宋" panose="02010600040101010101" pitchFamily="2" charset="-122"/>
            </a:endParaRPr>
          </a:p>
        </p:txBody>
      </p:sp>
      <p:sp>
        <p:nvSpPr>
          <p:cNvPr id="3" name="文本框 2"/>
          <p:cNvSpPr txBox="1"/>
          <p:nvPr/>
        </p:nvSpPr>
        <p:spPr>
          <a:xfrm>
            <a:off x="637540" y="1129030"/>
            <a:ext cx="9412605" cy="2584450"/>
          </a:xfrm>
          <a:prstGeom prst="rect">
            <a:avLst/>
          </a:prstGeom>
          <a:noFill/>
        </p:spPr>
        <p:txBody>
          <a:bodyPr wrap="square" rtlCol="0">
            <a:spAutoFit/>
          </a:bodyPr>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域名币是比特币源代码的第一个分支，背后的关键思想并不是构造一种替代币，而是提供去中心化机制、防审查机制、隐私、安全以及更快的去中心化命名机制.</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域名币提供了以下3项服务：</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安全存储和名称（键）传输</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通过（最多）添加520个数据字节，实现键-值绑定</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生成数字货币（域名币）</a:t>
            </a:r>
            <a:endParaRPr lang="zh-CN" altLang="en-US" b="1">
              <a:solidFill>
                <a:schemeClr val="accent1"/>
              </a:solidFill>
              <a:latin typeface="仿宋" panose="02010609060101010101" charset="-122"/>
              <a:ea typeface="仿宋" panose="02010609060101010101" charset="-122"/>
              <a:cs typeface="仿宋" panose="02010609060101010101" charset="-122"/>
            </a:endParaRPr>
          </a:p>
        </p:txBody>
      </p:sp>
      <p:sp>
        <p:nvSpPr>
          <p:cNvPr id="4" name="文本框 3"/>
          <p:cNvSpPr txBox="1"/>
          <p:nvPr/>
        </p:nvSpPr>
        <p:spPr>
          <a:xfrm>
            <a:off x="637540" y="3834765"/>
            <a:ext cx="9591675" cy="1337945"/>
          </a:xfrm>
          <a:prstGeom prst="rect">
            <a:avLst/>
          </a:prstGeom>
          <a:noFill/>
        </p:spPr>
        <p:txBody>
          <a:bodyPr wrap="square" rtlCol="0">
            <a:spAutoFit/>
          </a:bodyPr>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域名币首次引入了</a:t>
            </a:r>
            <a:r>
              <a:rPr lang="zh-CN" altLang="en-US" b="1">
                <a:solidFill>
                  <a:schemeClr val="accent1"/>
                </a:solidFill>
                <a:latin typeface="仿宋" panose="02010609060101010101" charset="-122"/>
                <a:ea typeface="仿宋" panose="02010609060101010101" charset="-122"/>
                <a:cs typeface="仿宋" panose="02010609060101010101" charset="-122"/>
              </a:rPr>
              <a:t>合并挖掘机制</a:t>
            </a:r>
            <a:r>
              <a:rPr lang="zh-CN" altLang="en-US">
                <a:solidFill>
                  <a:schemeClr val="accent1"/>
                </a:solidFill>
                <a:latin typeface="仿宋" panose="02010609060101010101" charset="-122"/>
                <a:ea typeface="仿宋" panose="02010609060101010101" charset="-122"/>
                <a:cs typeface="仿宋" panose="02010609060101010101" charset="-122"/>
              </a:rPr>
              <a:t>，某个矿工可同时拥有多个链：矿工创建一个域名币区块，并生成该块的哈希值，随后，可将哈希值添加到比特币区块中，同时矿工以域名币同等难度（或大于该难度）处理当前区块，进而证明已经为处理域名币提供了足够的工作量</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5.4  </a:t>
            </a:r>
            <a:r>
              <a:rPr lang="zh-CN" altLang="en-US" sz="2400" dirty="0" smtClean="0">
                <a:latin typeface="华文中宋" panose="02010600040101010101" pitchFamily="2" charset="-122"/>
                <a:ea typeface="华文中宋" panose="02010600040101010101" pitchFamily="2" charset="-122"/>
              </a:rPr>
              <a:t>莱特币</a:t>
            </a:r>
            <a:endParaRPr lang="zh-CN" altLang="en-US" sz="2400" dirty="0">
              <a:latin typeface="华文中宋" panose="02010600040101010101" pitchFamily="2" charset="-122"/>
              <a:ea typeface="华文中宋" panose="02010600040101010101" pitchFamily="2" charset="-122"/>
            </a:endParaRPr>
          </a:p>
        </p:txBody>
      </p:sp>
      <p:sp>
        <p:nvSpPr>
          <p:cNvPr id="3" name="文本框 2"/>
          <p:cNvSpPr txBox="1"/>
          <p:nvPr/>
        </p:nvSpPr>
        <p:spPr>
          <a:xfrm>
            <a:off x="637540" y="1362075"/>
            <a:ext cx="10290810" cy="4246245"/>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ltLang="en-US" sz="2000">
                <a:solidFill>
                  <a:schemeClr val="accent1"/>
                </a:solidFill>
                <a:latin typeface="仿宋" panose="02010609060101010101" charset="-122"/>
                <a:ea typeface="仿宋" panose="02010609060101010101" charset="-122"/>
                <a:cs typeface="仿宋" panose="02010609060101010101" charset="-122"/>
              </a:rPr>
              <a:t>作为比特币源代码的分支，莱特币于2011年发布，使用Scrypt作为PoW,最初是在Tenebrix项目中引入的。与比特币相比，鉴于区块生成时间仅为2.5分钟，因而莱特币支持更快的交易，由于时间缩知难度调整每隔35天即会执行。当前，来特市的总货币供应量为8400万。</a:t>
            </a:r>
            <a:endParaRPr lang="zh-CN" altLang="en-US" sz="20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ltLang="en-US" sz="2000">
                <a:solidFill>
                  <a:schemeClr val="accent1"/>
                </a:solidFill>
                <a:latin typeface="仿宋" panose="02010609060101010101" charset="-122"/>
                <a:ea typeface="仿宋" panose="02010609060101010101" charset="-122"/>
                <a:cs typeface="仿宋" panose="02010609060101010101" charset="-122"/>
              </a:rPr>
              <a:t>   Sc</a:t>
            </a:r>
            <a:r>
              <a:rPr lang="en-US" altLang="zh-CN" sz="2000">
                <a:solidFill>
                  <a:schemeClr val="accent1"/>
                </a:solidFill>
                <a:latin typeface="仿宋" panose="02010609060101010101" charset="-122"/>
                <a:ea typeface="仿宋" panose="02010609060101010101" charset="-122"/>
                <a:cs typeface="仿宋" panose="02010609060101010101" charset="-122"/>
              </a:rPr>
              <a:t>r</a:t>
            </a:r>
            <a:r>
              <a:rPr lang="zh-CN" altLang="en-US" sz="2000">
                <a:solidFill>
                  <a:schemeClr val="accent1"/>
                </a:solidFill>
                <a:latin typeface="仿宋" panose="02010609060101010101" charset="-122"/>
                <a:ea typeface="仿宋" panose="02010609060101010101" charset="-122"/>
                <a:cs typeface="仿宋" panose="02010609060101010101" charset="-122"/>
              </a:rPr>
              <a:t>yp</a:t>
            </a:r>
            <a:r>
              <a:rPr lang="en-US" altLang="zh-CN" sz="2000">
                <a:solidFill>
                  <a:schemeClr val="accent1"/>
                </a:solidFill>
                <a:latin typeface="仿宋" panose="02010609060101010101" charset="-122"/>
                <a:ea typeface="仿宋" panose="02010609060101010101" charset="-122"/>
                <a:cs typeface="仿宋" panose="02010609060101010101" charset="-122"/>
              </a:rPr>
              <a:t>t</a:t>
            </a:r>
            <a:r>
              <a:rPr lang="zh-CN" altLang="en-US" sz="2000">
                <a:solidFill>
                  <a:schemeClr val="accent1"/>
                </a:solidFill>
                <a:latin typeface="仿宋" panose="02010609060101010101" charset="-122"/>
                <a:ea typeface="仿宋" panose="02010609060101010101" charset="-122"/>
                <a:cs typeface="仿宋" panose="02010609060101010101" charset="-122"/>
              </a:rPr>
              <a:t>定义为一个序列内存硬函数，是基于SHA256 PoW 算法的第一种替代方法，最初是由基于密码的密钥导出两数PBKDF提出的。</a:t>
            </a:r>
            <a:r>
              <a:rPr lang="zh-CN" altLang="en-US" sz="2000" b="1">
                <a:solidFill>
                  <a:schemeClr val="accent1"/>
                </a:solidFill>
                <a:latin typeface="仿宋" panose="02010609060101010101" charset="-122"/>
                <a:ea typeface="仿宋" panose="02010609060101010101" charset="-122"/>
                <a:cs typeface="仿宋" panose="02010609060101010101" charset="-122"/>
              </a:rPr>
              <a:t>这里关键的思想是</a:t>
            </a:r>
            <a:r>
              <a:rPr lang="en-US" altLang="zh-CN" sz="2000" b="1">
                <a:solidFill>
                  <a:schemeClr val="accent1"/>
                </a:solidFill>
                <a:latin typeface="仿宋" panose="02010609060101010101" charset="-122"/>
                <a:ea typeface="仿宋" panose="02010609060101010101" charset="-122"/>
                <a:cs typeface="仿宋" panose="02010609060101010101" charset="-122"/>
              </a:rPr>
              <a:t>:</a:t>
            </a:r>
            <a:r>
              <a:rPr lang="zh-CN" altLang="en-US" sz="2000" b="1">
                <a:solidFill>
                  <a:schemeClr val="accent1"/>
                </a:solidFill>
                <a:latin typeface="仿宋" panose="02010609060101010101" charset="-122"/>
                <a:ea typeface="仿宋" panose="02010609060101010101" charset="-122"/>
                <a:cs typeface="仿宋" panose="02010609060101010101" charset="-122"/>
              </a:rPr>
              <a:t>如果函数运行时占用大量内存，那么像ASIC这样的定制硬件就需要更多的VLSI,因而难以构建。S</a:t>
            </a:r>
            <a:r>
              <a:rPr lang="en-US" altLang="zh-CN" sz="2000" b="1">
                <a:solidFill>
                  <a:schemeClr val="accent1"/>
                </a:solidFill>
                <a:latin typeface="仿宋" panose="02010609060101010101" charset="-122"/>
                <a:ea typeface="仿宋" panose="02010609060101010101" charset="-122"/>
                <a:cs typeface="仿宋" panose="02010609060101010101" charset="-122"/>
              </a:rPr>
              <a:t>crypt</a:t>
            </a:r>
            <a:r>
              <a:rPr lang="zh-CN" altLang="en-US" sz="2000" b="1">
                <a:solidFill>
                  <a:schemeClr val="accent1"/>
                </a:solidFill>
                <a:latin typeface="仿宋" panose="02010609060101010101" charset="-122"/>
                <a:ea typeface="仿宋" panose="02010609060101010101" charset="-122"/>
                <a:cs typeface="仿宋" panose="02010609060101010101" charset="-122"/>
              </a:rPr>
              <a:t>算法要求在内存中存储大量的伪随机位，据此，密钥则以伪随机的方式生成。该算法基于“时间</a:t>
            </a:r>
            <a:r>
              <a:rPr lang="en-US" altLang="zh-CN" sz="2000" b="1">
                <a:solidFill>
                  <a:schemeClr val="accent1"/>
                </a:solidFill>
                <a:latin typeface="仿宋" panose="02010609060101010101" charset="-122"/>
                <a:ea typeface="仿宋" panose="02010609060101010101" charset="-122"/>
                <a:cs typeface="仿宋" panose="02010609060101010101" charset="-122"/>
              </a:rPr>
              <a:t>-</a:t>
            </a:r>
            <a:r>
              <a:rPr lang="zh-CN" altLang="en-US" sz="2000" b="1">
                <a:solidFill>
                  <a:schemeClr val="accent1"/>
                </a:solidFill>
                <a:latin typeface="仿宋" panose="02010609060101010101" charset="-122"/>
                <a:ea typeface="仿宋" panose="02010609060101010101" charset="-122"/>
                <a:cs typeface="仿宋" panose="02010609060101010101" charset="-122"/>
              </a:rPr>
              <a:t>内存”折中方案。如果内存需求降低，则会导致计算成本增加。</a:t>
            </a:r>
            <a:endParaRPr lang="zh-CN" altLang="en-US" sz="2000" b="1">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15035" y="817245"/>
            <a:ext cx="4480560" cy="4632960"/>
          </a:xfrm>
          <a:prstGeom prst="rect">
            <a:avLst/>
          </a:prstGeom>
        </p:spPr>
      </p:pic>
      <p:sp>
        <p:nvSpPr>
          <p:cNvPr id="5" name="文本框 4"/>
          <p:cNvSpPr txBox="1"/>
          <p:nvPr/>
        </p:nvSpPr>
        <p:spPr>
          <a:xfrm>
            <a:off x="1986280" y="5563870"/>
            <a:ext cx="2186940" cy="368300"/>
          </a:xfrm>
          <a:prstGeom prst="rect">
            <a:avLst/>
          </a:prstGeom>
          <a:noFill/>
        </p:spPr>
        <p:txBody>
          <a:bodyPr wrap="square" rtlCol="0">
            <a:spAutoFit/>
          </a:bodyPr>
          <a:p>
            <a:r>
              <a:rPr lang="zh-CN" altLang="en-US">
                <a:solidFill>
                  <a:schemeClr val="accent1"/>
                </a:solidFill>
                <a:latin typeface="仿宋" panose="02010609060101010101" charset="-122"/>
                <a:ea typeface="仿宋" panose="02010609060101010101" charset="-122"/>
                <a:cs typeface="仿宋" panose="02010609060101010101" charset="-122"/>
              </a:rPr>
              <a:t>Scrypt算法</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
        <p:nvSpPr>
          <p:cNvPr id="6" name="文本框 5"/>
          <p:cNvSpPr txBox="1"/>
          <p:nvPr/>
        </p:nvSpPr>
        <p:spPr>
          <a:xfrm>
            <a:off x="5643880" y="1092835"/>
            <a:ext cx="5908040" cy="4246245"/>
          </a:xfrm>
          <a:prstGeom prst="rect">
            <a:avLst/>
          </a:prstGeom>
          <a:noFill/>
        </p:spPr>
        <p:txBody>
          <a:bodyPr wrap="square" rtlCol="0">
            <a:spAutoFit/>
          </a:bodyPr>
          <a:p>
            <a:pPr indent="0" fontAlgn="auto">
              <a:lnSpc>
                <a:spcPct val="150000"/>
              </a:lnSpc>
            </a:pPr>
            <a:r>
              <a:rPr lang="en-US" altLang="zh-CN"/>
              <a:t>Scrypt</a:t>
            </a:r>
            <a:r>
              <a:rPr lang="zh-CN" altLang="en-US"/>
              <a:t>采用下列参数生成衍生秘钥（</a:t>
            </a:r>
            <a:r>
              <a:rPr lang="en-US" altLang="zh-CN"/>
              <a:t>Kd</a:t>
            </a:r>
            <a:r>
              <a:rPr lang="zh-CN" altLang="en-US"/>
              <a:t>）：</a:t>
            </a:r>
            <a:endParaRPr lang="zh-CN" altLang="en-US"/>
          </a:p>
          <a:p>
            <a:pPr marL="285750" indent="0" fontAlgn="auto">
              <a:lnSpc>
                <a:spcPct val="150000"/>
              </a:lnSpc>
              <a:buFont typeface="Wingdings" panose="05000000000000000000" charset="0"/>
              <a:buChar char="p"/>
            </a:pPr>
            <a:r>
              <a:rPr lang="en-US" altLang="zh-CN"/>
              <a:t>Passphrase:</a:t>
            </a:r>
            <a:r>
              <a:rPr lang="zh-CN" altLang="en-US"/>
              <a:t>执行哈希运算的字符串</a:t>
            </a:r>
            <a:endParaRPr lang="zh-CN" altLang="en-US"/>
          </a:p>
          <a:p>
            <a:pPr marL="285750" indent="0" fontAlgn="auto">
              <a:lnSpc>
                <a:spcPct val="150000"/>
              </a:lnSpc>
              <a:buFont typeface="Wingdings" panose="05000000000000000000" charset="0"/>
              <a:buChar char="p"/>
            </a:pPr>
            <a:r>
              <a:rPr lang="en-US" altLang="zh-CN"/>
              <a:t>Salt:</a:t>
            </a:r>
            <a:r>
              <a:rPr lang="zh-CN" altLang="en-US"/>
              <a:t>向</a:t>
            </a:r>
            <a:r>
              <a:rPr lang="en-US" altLang="zh-CN"/>
              <a:t>Scrypt</a:t>
            </a:r>
            <a:r>
              <a:rPr lang="zh-CN" altLang="en-US"/>
              <a:t>函数提供的随机字符串（通常为哈希函  数），进而防御使用彩虹表的蛮力字典攻击</a:t>
            </a:r>
            <a:endParaRPr lang="zh-CN" altLang="en-US"/>
          </a:p>
          <a:p>
            <a:pPr marL="285750" indent="0" fontAlgn="auto">
              <a:lnSpc>
                <a:spcPct val="150000"/>
              </a:lnSpc>
              <a:buFont typeface="Wingdings" panose="05000000000000000000" charset="0"/>
              <a:buChar char="p"/>
            </a:pPr>
            <a:r>
              <a:rPr lang="en-US" altLang="zh-CN"/>
              <a:t>N</a:t>
            </a:r>
            <a:r>
              <a:rPr lang="zh-CN" altLang="en-US"/>
              <a:t>：表示为内存</a:t>
            </a:r>
            <a:r>
              <a:rPr lang="en-US" altLang="zh-CN"/>
              <a:t>/CPU</a:t>
            </a:r>
            <a:r>
              <a:rPr lang="zh-CN" altLang="en-US"/>
              <a:t>的成本参数</a:t>
            </a:r>
            <a:endParaRPr lang="zh-CN" altLang="en-US"/>
          </a:p>
          <a:p>
            <a:pPr marL="285750" indent="0" fontAlgn="auto">
              <a:lnSpc>
                <a:spcPct val="150000"/>
              </a:lnSpc>
              <a:buFont typeface="Wingdings" panose="05000000000000000000" charset="0"/>
              <a:buChar char="p"/>
            </a:pPr>
            <a:r>
              <a:rPr lang="en-US" altLang="zh-CN"/>
              <a:t>P</a:t>
            </a:r>
            <a:r>
              <a:rPr lang="zh-CN" altLang="en-US"/>
              <a:t>：并行参数</a:t>
            </a:r>
            <a:endParaRPr lang="zh-CN" altLang="en-US"/>
          </a:p>
          <a:p>
            <a:pPr marL="285750" indent="0" fontAlgn="auto">
              <a:lnSpc>
                <a:spcPct val="150000"/>
              </a:lnSpc>
              <a:buFont typeface="Wingdings" panose="05000000000000000000" charset="0"/>
              <a:buChar char="p"/>
            </a:pPr>
            <a:r>
              <a:rPr lang="en-US" altLang="zh-CN"/>
              <a:t>R</a:t>
            </a:r>
            <a:r>
              <a:rPr lang="zh-CN" altLang="en-US"/>
              <a:t>：区块尺寸参数</a:t>
            </a:r>
            <a:endParaRPr lang="zh-CN" altLang="en-US"/>
          </a:p>
          <a:p>
            <a:pPr marL="285750" indent="0" fontAlgn="auto">
              <a:lnSpc>
                <a:spcPct val="150000"/>
              </a:lnSpc>
              <a:buFont typeface="Wingdings" panose="05000000000000000000" charset="0"/>
              <a:buChar char="p"/>
            </a:pPr>
            <a:r>
              <a:rPr lang="en-US" altLang="zh-CN"/>
              <a:t>dkLen</a:t>
            </a:r>
            <a:r>
              <a:rPr lang="zh-CN" altLang="en-US"/>
              <a:t>：衍生密钥的预期长度（以字节计）</a:t>
            </a:r>
            <a:endParaRPr lang="zh-CN" altLang="en-US"/>
          </a:p>
          <a:p>
            <a:pPr indent="0" fontAlgn="auto">
              <a:lnSpc>
                <a:spcPct val="150000"/>
              </a:lnSpc>
              <a:buFont typeface="Wingdings" panose="05000000000000000000" charset="0"/>
              <a:buNone/>
            </a:pPr>
            <a:r>
              <a:rPr lang="zh-CN" altLang="en-US"/>
              <a:t>综上所述：该函数可正式记为：</a:t>
            </a:r>
            <a:endParaRPr lang="zh-CN" altLang="en-US"/>
          </a:p>
          <a:p>
            <a:pPr indent="0" fontAlgn="auto">
              <a:lnSpc>
                <a:spcPct val="150000"/>
              </a:lnSpc>
              <a:buFont typeface="Wingdings" panose="05000000000000000000" charset="0"/>
              <a:buNone/>
            </a:pPr>
            <a:r>
              <a:rPr lang="zh-CN" altLang="en-US"/>
              <a:t>              </a:t>
            </a:r>
            <a:r>
              <a:rPr lang="en-US" altLang="zh-CN" b="1"/>
              <a:t>Kd=Scrypt(P,S,N,P,R,dkLen)</a:t>
            </a:r>
            <a:endParaRPr lang="en-US" altLang="zh-CN"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431221" y="902897"/>
            <a:ext cx="5565918" cy="501650"/>
            <a:chOff x="5675695" y="2064196"/>
            <a:chExt cx="5565918" cy="501650"/>
          </a:xfrm>
        </p:grpSpPr>
        <p:sp>
          <p:nvSpPr>
            <p:cNvPr id="38" name="椭圆 37"/>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p:cNvSpPr txBox="1"/>
            <p:nvPr/>
          </p:nvSpPr>
          <p:spPr>
            <a:xfrm>
              <a:off x="6259195" y="2064196"/>
              <a:ext cx="4982418"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理论基础</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5"/>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5431221" y="1707095"/>
            <a:ext cx="6381167" cy="501650"/>
            <a:chOff x="5675695" y="3167582"/>
            <a:chExt cx="6381167" cy="501650"/>
          </a:xfrm>
        </p:grpSpPr>
        <p:sp>
          <p:nvSpPr>
            <p:cNvPr id="44" name="椭圆 43"/>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p:cNvSpPr txBox="1"/>
            <p:nvPr/>
          </p:nvSpPr>
          <p:spPr>
            <a:xfrm>
              <a:off x="6259195" y="3167582"/>
              <a:ext cx="5797667"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比特币中的限制条件</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5"/>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7" name="Freeform 6"/>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8" name="Freeform 7"/>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431221" y="2559181"/>
            <a:ext cx="6058027" cy="501650"/>
            <a:chOff x="5675695" y="4270968"/>
            <a:chExt cx="6058027" cy="501650"/>
          </a:xfrm>
        </p:grpSpPr>
        <p:sp>
          <p:nvSpPr>
            <p:cNvPr id="50" name="椭圆 49"/>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域名币</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3"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4"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5431221" y="3446565"/>
            <a:ext cx="6058027" cy="501650"/>
            <a:chOff x="5675695" y="4270968"/>
            <a:chExt cx="6058027" cy="501650"/>
          </a:xfrm>
        </p:grpSpPr>
        <p:sp>
          <p:nvSpPr>
            <p:cNvPr id="56" name="椭圆 55"/>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莱特币</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0"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5430926" y="4423406"/>
            <a:ext cx="5565918" cy="501650"/>
            <a:chOff x="5675695" y="2064196"/>
            <a:chExt cx="5565918" cy="501650"/>
          </a:xfrm>
        </p:grpSpPr>
        <p:sp>
          <p:nvSpPr>
            <p:cNvPr id="27" name="椭圆 26"/>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28" name="文本框 27"/>
            <p:cNvSpPr txBox="1"/>
            <p:nvPr/>
          </p:nvSpPr>
          <p:spPr>
            <a:xfrm>
              <a:off x="6259195" y="2064196"/>
              <a:ext cx="4982418"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素数币</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Freeform 5"/>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30" name="Freeform 6"/>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31" name="Freeform 7"/>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5430926" y="5358414"/>
            <a:ext cx="6381167" cy="501650"/>
            <a:chOff x="5675695" y="3167582"/>
            <a:chExt cx="6381167" cy="501650"/>
          </a:xfrm>
        </p:grpSpPr>
        <p:sp>
          <p:nvSpPr>
            <p:cNvPr id="33" name="椭圆 32"/>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4" name="文本框 33"/>
            <p:cNvSpPr txBox="1"/>
            <p:nvPr/>
          </p:nvSpPr>
          <p:spPr>
            <a:xfrm>
              <a:off x="6259195" y="3167582"/>
              <a:ext cx="579766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Zcash</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Freeform 5"/>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36" name="Freeform 6"/>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1" name="Freeform 7"/>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5.5  </a:t>
            </a:r>
            <a:r>
              <a:rPr lang="zh-CN" altLang="en-US" sz="2400" dirty="0" smtClean="0">
                <a:latin typeface="华文中宋" panose="02010600040101010101" pitchFamily="2" charset="-122"/>
                <a:ea typeface="华文中宋" panose="02010600040101010101" pitchFamily="2" charset="-122"/>
              </a:rPr>
              <a:t>素数币</a:t>
            </a:r>
            <a:endParaRPr lang="zh-CN" altLang="en-US"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637540" y="1191895"/>
            <a:ext cx="10595610" cy="4246245"/>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rPr>
              <a:t>素数币是市场上第一个引入</a:t>
            </a:r>
            <a:r>
              <a:rPr lang="en-US" altLang="zh-CN">
                <a:solidFill>
                  <a:schemeClr val="accent1"/>
                </a:solidFill>
                <a:latin typeface="仿宋" panose="02010609060101010101" charset="-122"/>
                <a:ea typeface="仿宋" panose="02010609060101010101" charset="-122"/>
                <a:cs typeface="仿宋" panose="02010609060101010101" charset="-122"/>
              </a:rPr>
              <a:t>Pow</a:t>
            </a:r>
            <a:r>
              <a:rPr lang="zh-CN" altLang="en-US">
                <a:solidFill>
                  <a:schemeClr val="accent1"/>
                </a:solidFill>
                <a:latin typeface="仿宋" panose="02010609060101010101" charset="-122"/>
                <a:ea typeface="仿宋" panose="02010609060101010101" charset="-122"/>
                <a:cs typeface="仿宋" panose="02010609060101010101" charset="-122"/>
              </a:rPr>
              <a:t>的数字货币，而非比特币中基于</a:t>
            </a:r>
            <a:r>
              <a:rPr lang="en-US" altLang="zh-CN">
                <a:solidFill>
                  <a:schemeClr val="accent1"/>
                </a:solidFill>
                <a:latin typeface="仿宋" panose="02010609060101010101" charset="-122"/>
                <a:ea typeface="仿宋" panose="02010609060101010101" charset="-122"/>
                <a:cs typeface="仿宋" panose="02010609060101010101" charset="-122"/>
              </a:rPr>
              <a:t>SHA256</a:t>
            </a:r>
            <a:r>
              <a:rPr lang="zh-CN" altLang="en-US">
                <a:solidFill>
                  <a:schemeClr val="accent1"/>
                </a:solidFill>
                <a:latin typeface="仿宋" panose="02010609060101010101" charset="-122"/>
                <a:ea typeface="仿宋" panose="02010609060101010101" charset="-122"/>
                <a:cs typeface="仿宋" panose="02010609060101010101" charset="-122"/>
              </a:rPr>
              <a:t>的</a:t>
            </a:r>
            <a:r>
              <a:rPr lang="en-US" altLang="zh-CN">
                <a:solidFill>
                  <a:schemeClr val="accent1"/>
                </a:solidFill>
                <a:latin typeface="仿宋" panose="02010609060101010101" charset="-122"/>
                <a:ea typeface="仿宋" panose="02010609060101010101" charset="-122"/>
                <a:cs typeface="仿宋" panose="02010609060101010101" charset="-122"/>
              </a:rPr>
              <a:t>PoW,</a:t>
            </a:r>
            <a:r>
              <a:rPr lang="zh-CN" altLang="en-US">
                <a:solidFill>
                  <a:schemeClr val="accent1"/>
                </a:solidFill>
                <a:latin typeface="仿宋" panose="02010609060101010101" charset="-122"/>
                <a:ea typeface="仿宋" panose="02010609060101010101" charset="-122"/>
                <a:cs typeface="仿宋" panose="02010609060101010101" charset="-122"/>
              </a:rPr>
              <a:t>素数币采用质数搜索作为</a:t>
            </a:r>
            <a:r>
              <a:rPr lang="en-US" altLang="zh-CN">
                <a:solidFill>
                  <a:schemeClr val="accent1"/>
                </a:solidFill>
                <a:latin typeface="仿宋" panose="02010609060101010101" charset="-122"/>
                <a:ea typeface="仿宋" panose="02010609060101010101" charset="-122"/>
                <a:cs typeface="仿宋" panose="02010609060101010101" charset="-122"/>
              </a:rPr>
              <a:t>PoW.相应地，存在3种类型的素数(即第-类Cunningham链，第二类Cunningham链，以及bi-twin链)可满足PoW算法需求条件，并在加密货币中予以使用。</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通过域名币区块链中的连续难度评估方案，难度可实现动态调整。基于素数的PoW高效验证同样十分重要一如果验证过程较慢， 那么PoW将不再适用。</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另外，将素数链链接至区块头哈希值可生成PoW证书。除此之外，还要求区块头的起源可被区块头哈希值整除。如果可整除，则商表示为PoW证书。</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PoW算法可调难度的另一个特性是，在每个区块上都引入了难度调整，而不是比特币中每隔2016块方引入难度调整。与比特币相比，素数币则是-种更平滑的方法，在哈希值突然增加的情况下兼具重新调功能。此外，产生的货币总数是由社区驱动的，且素数币所能产生的货币数量没有具体限制。</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5.5.1  </a:t>
            </a:r>
            <a:r>
              <a:rPr lang="zh-CN" altLang="en-US" sz="2400" dirty="0" smtClean="0">
                <a:latin typeface="华文中宋" panose="02010600040101010101" pitchFamily="2" charset="-122"/>
                <a:ea typeface="华文中宋" panose="02010600040101010101" pitchFamily="2" charset="-122"/>
              </a:rPr>
              <a:t>素数币交易</a:t>
            </a:r>
            <a:endParaRPr lang="zh-CN" altLang="en-US"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637540" y="1191895"/>
            <a:ext cx="10595610" cy="506730"/>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rPr>
              <a:t>素数币可以在主要的虚拟货币交易平台上进行交易。</a:t>
            </a:r>
            <a:endParaRPr lang="zh-CN">
              <a:solidFill>
                <a:schemeClr val="accent1"/>
              </a:solidFill>
              <a:latin typeface="仿宋" panose="02010609060101010101" charset="-122"/>
              <a:ea typeface="仿宋" panose="02010609060101010101" charset="-122"/>
              <a:cs typeface="仿宋" panose="02010609060101010101" charset="-122"/>
            </a:endParaRPr>
          </a:p>
        </p:txBody>
      </p:sp>
      <p:pic>
        <p:nvPicPr>
          <p:cNvPr id="4" name="图片 3"/>
          <p:cNvPicPr>
            <a:picLocks noChangeAspect="1"/>
          </p:cNvPicPr>
          <p:nvPr/>
        </p:nvPicPr>
        <p:blipFill>
          <a:blip r:embed="rId1"/>
          <a:stretch>
            <a:fillRect/>
          </a:stretch>
        </p:blipFill>
        <p:spPr>
          <a:xfrm>
            <a:off x="939800" y="1698625"/>
            <a:ext cx="9128760" cy="4328160"/>
          </a:xfrm>
          <a:prstGeom prst="rect">
            <a:avLst/>
          </a:prstGeom>
        </p:spPr>
      </p:pic>
      <p:sp>
        <p:nvSpPr>
          <p:cNvPr id="5" name="文本框 4"/>
          <p:cNvSpPr txBox="1"/>
          <p:nvPr/>
        </p:nvSpPr>
        <p:spPr>
          <a:xfrm>
            <a:off x="4352925" y="6176645"/>
            <a:ext cx="2519045" cy="368300"/>
          </a:xfrm>
          <a:prstGeom prst="rect">
            <a:avLst/>
          </a:prstGeom>
          <a:noFill/>
        </p:spPr>
        <p:txBody>
          <a:bodyPr wrap="square" rtlCol="0">
            <a:spAutoFit/>
          </a:bodyPr>
          <a:p>
            <a:r>
              <a:rPr lang="zh-CN">
                <a:solidFill>
                  <a:schemeClr val="accent1"/>
                </a:solidFill>
                <a:latin typeface="仿宋" panose="02010609060101010101" charset="-122"/>
                <a:ea typeface="仿宋" panose="02010609060101010101" charset="-122"/>
                <a:cs typeface="仿宋" panose="02010609060101010101" charset="-122"/>
              </a:rPr>
              <a:t>素数币的市值</a:t>
            </a:r>
            <a:endParaRPr 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5.5.2  </a:t>
            </a:r>
            <a:r>
              <a:rPr lang="zh-CN" altLang="en-US" sz="2400" dirty="0" smtClean="0">
                <a:latin typeface="华文中宋" panose="02010600040101010101" pitchFamily="2" charset="-122"/>
                <a:ea typeface="华文中宋" panose="02010600040101010101" pitchFamily="2" charset="-122"/>
              </a:rPr>
              <a:t>挖掘规则</a:t>
            </a:r>
            <a:endParaRPr lang="zh-CN" altLang="en-US"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637540" y="1546225"/>
            <a:ext cx="10595610" cy="3415030"/>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rPr>
              <a:t>首先需要下载一个钱包软件。Primecoin支持钱包内的原生挖掘，这点与最初的比特币客户端一样，但也可以通过各种在线挖据服务提供商在云中进行挖掘。</a:t>
            </a:r>
            <a:endParaRPr 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solidFill>
                  <a:schemeClr val="accent1"/>
                </a:solidFill>
                <a:latin typeface="仿宋" panose="02010609060101010101" charset="-122"/>
                <a:ea typeface="仿宋" panose="02010609060101010101" charset="-122"/>
                <a:cs typeface="仿宋" panose="02010609060101010101" charset="-122"/>
              </a:rPr>
              <a:t>   具体步骤为：</a:t>
            </a:r>
            <a:endParaRPr 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1</a:t>
            </a:r>
            <a:r>
              <a:rPr lang="zh-CN">
                <a:solidFill>
                  <a:schemeClr val="accent1"/>
                </a:solidFill>
                <a:latin typeface="仿宋" panose="02010609060101010101" charset="-122"/>
                <a:ea typeface="仿宋" panose="02010609060101010101" charset="-122"/>
                <a:cs typeface="仿宋" panose="02010609060101010101" charset="-122"/>
              </a:rPr>
              <a:t>）下载素数币钱包，可访问</a:t>
            </a:r>
            <a:r>
              <a:rPr lang="en-US" altLang="zh-CN">
                <a:solidFill>
                  <a:schemeClr val="accent1"/>
                </a:solidFill>
                <a:latin typeface="仿宋" panose="02010609060101010101" charset="-122"/>
                <a:ea typeface="仿宋" panose="02010609060101010101" charset="-122"/>
                <a:cs typeface="仿宋" panose="02010609060101010101" charset="-122"/>
              </a:rPr>
              <a:t>http://primecoin.io/index.php</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2</a:t>
            </a:r>
            <a:r>
              <a:rPr lang="zh-CN" altLang="en-US">
                <a:solidFill>
                  <a:schemeClr val="accent1"/>
                </a:solidFill>
                <a:latin typeface="仿宋" panose="02010609060101010101" charset="-122"/>
                <a:ea typeface="仿宋" panose="02010609060101010101" charset="-122"/>
                <a:cs typeface="仿宋" panose="02010609060101010101" charset="-122"/>
              </a:rPr>
              <a:t>）当钱包安装完毕并与网络同步后，在下一个步骤中即可启动挖掘操作，选择</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帮助</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调试窗口</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命令，可以在素数钱包中打开一个调试窗口，另外在控制台窗口中输入</a:t>
            </a:r>
            <a:r>
              <a:rPr lang="en-US" altLang="zh-CN">
                <a:solidFill>
                  <a:schemeClr val="accent1"/>
                </a:solidFill>
                <a:latin typeface="仿宋" panose="02010609060101010101" charset="-122"/>
                <a:ea typeface="仿宋" panose="02010609060101010101" charset="-122"/>
                <a:cs typeface="仿宋" panose="02010609060101010101" charset="-122"/>
              </a:rPr>
              <a:t>help</a:t>
            </a:r>
            <a:r>
              <a:rPr lang="zh-CN" altLang="en-US">
                <a:solidFill>
                  <a:schemeClr val="accent1"/>
                </a:solidFill>
                <a:latin typeface="仿宋" panose="02010609060101010101" charset="-122"/>
                <a:ea typeface="仿宋" panose="02010609060101010101" charset="-122"/>
                <a:cs typeface="仿宋" panose="02010609060101010101" charset="-122"/>
              </a:rPr>
              <a:t>即可查看帮助内容</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3</a:t>
            </a:r>
            <a:r>
              <a:rPr lang="zh-CN" altLang="en-US">
                <a:solidFill>
                  <a:schemeClr val="accent1"/>
                </a:solidFill>
                <a:latin typeface="仿宋" panose="02010609060101010101" charset="-122"/>
                <a:ea typeface="仿宋" panose="02010609060101010101" charset="-122"/>
                <a:cs typeface="仿宋" panose="02010609060101010101" charset="-122"/>
              </a:rPr>
              <a:t>）在成功执行前述命令后，挖掘将以独立模式启动，该模式通常难以获利，但矿工可以使用某些在线矿池</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730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5.6  Zcash</a:t>
            </a:r>
            <a:endParaRPr lang="en-US" altLang="zh-CN"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449580" y="1209675"/>
            <a:ext cx="10855325" cy="5492750"/>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a:solidFill>
                  <a:schemeClr val="accent1"/>
                </a:solidFill>
                <a:latin typeface="仿宋" panose="02010609060101010101" charset="-122"/>
                <a:ea typeface="仿宋" panose="02010609060101010101" charset="-122"/>
                <a:cs typeface="仿宋" panose="02010609060101010101" charset="-122"/>
              </a:rPr>
              <a:t>Zcash于2016年10月28日推出，也是第一个使用特定类型的零知识证明的货币，即零知识简明非交互式知识论(zk-SNARK)，并向用户提供完整的隐私性。这类证明较为简短且易于验证。然而，设置初始的公有参数则是个复杂的过程，其中包括两个密钥:证明密钥和验证密钥。该过程需要采样一些随机数以构造公有参数。</a:t>
            </a:r>
            <a:endParaRPr>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None/>
            </a:pPr>
            <a:r>
              <a:rPr>
                <a:solidFill>
                  <a:schemeClr val="accent1"/>
                </a:solidFill>
                <a:latin typeface="仿宋" panose="02010609060101010101" charset="-122"/>
                <a:ea typeface="仿宋" panose="02010609060101010101" charset="-122"/>
                <a:cs typeface="仿宋" panose="02010609060101010101" charset="-122"/>
              </a:rPr>
              <a:t>   </a:t>
            </a:r>
            <a:r>
              <a:rPr>
                <a:solidFill>
                  <a:schemeClr val="accent1"/>
                </a:solidFill>
                <a:latin typeface="仿宋" panose="02010609060101010101" charset="-122"/>
                <a:ea typeface="仿宋" panose="02010609060101010101" charset="-122"/>
                <a:cs typeface="仿宋" panose="02010609060101010101" charset="-122"/>
                <a:sym typeface="+mn-ea"/>
              </a:rPr>
              <a:t>zk-SNARK</a:t>
            </a:r>
            <a:r>
              <a:rPr lang="zh-CN">
                <a:solidFill>
                  <a:schemeClr val="accent1"/>
                </a:solidFill>
                <a:latin typeface="仿宋" panose="02010609060101010101" charset="-122"/>
                <a:ea typeface="仿宋" panose="02010609060101010101" charset="-122"/>
                <a:cs typeface="仿宋" panose="02010609060101010101" charset="-122"/>
                <a:sym typeface="+mn-ea"/>
              </a:rPr>
              <a:t>须具备完备性、可靠性、简洁性以及非交互特征</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endParaRPr lang="en-US" altLang="zh-CN">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sym typeface="+mn-ea"/>
              </a:rPr>
              <a:t>   Zcash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开发人员引入了一种去中心化匿名支付方案（</a:t>
            </a:r>
            <a:r>
              <a:rPr lang="en-US" altLang="zh-CN">
                <a:solidFill>
                  <a:schemeClr val="accent1"/>
                </a:solidFill>
                <a:latin typeface="仿宋" panose="02010609060101010101" charset="-122"/>
                <a:ea typeface="仿宋" panose="02010609060101010101" charset="-122"/>
                <a:cs typeface="仿宋" panose="02010609060101010101" charset="-122"/>
                <a:sym typeface="+mn-ea"/>
              </a:rPr>
              <a:t>DAP</a:t>
            </a:r>
            <a:r>
              <a:rPr lang="zh-CN" altLang="en-US">
                <a:solidFill>
                  <a:schemeClr val="accent1"/>
                </a:solidFill>
                <a:latin typeface="仿宋" panose="02010609060101010101" charset="-122"/>
                <a:ea typeface="仿宋" panose="02010609060101010101" charset="-122"/>
                <a:cs typeface="仿宋" panose="02010609060101010101" charset="-122"/>
                <a:sym typeface="+mn-ea"/>
              </a:rPr>
              <a:t>方案），该方案用于</a:t>
            </a:r>
            <a:r>
              <a:rPr lang="en-US" altLang="zh-CN">
                <a:solidFill>
                  <a:schemeClr val="accent1"/>
                </a:solidFill>
                <a:latin typeface="仿宋" panose="02010609060101010101" charset="-122"/>
                <a:ea typeface="仿宋" panose="02010609060101010101" charset="-122"/>
                <a:cs typeface="仿宋" panose="02010609060101010101" charset="-122"/>
                <a:sym typeface="+mn-ea"/>
              </a:rPr>
              <a:t>Zcash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网络，并支持直接和私人支付</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endParaRPr lang="en-US" altLang="zh-CN">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sym typeface="+mn-ea"/>
              </a:rPr>
              <a:t>   Zcash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采用了一种高效的</a:t>
            </a:r>
            <a:r>
              <a:rPr lang="en-US" altLang="zh-CN">
                <a:solidFill>
                  <a:schemeClr val="accent1"/>
                </a:solidFill>
                <a:latin typeface="仿宋" panose="02010609060101010101" charset="-122"/>
                <a:ea typeface="仿宋" panose="02010609060101010101" charset="-122"/>
                <a:cs typeface="仿宋" panose="02010609060101010101" charset="-122"/>
                <a:sym typeface="+mn-ea"/>
              </a:rPr>
              <a:t>PoW,</a:t>
            </a:r>
            <a:r>
              <a:rPr lang="zh-CN" altLang="en-US">
                <a:solidFill>
                  <a:schemeClr val="accent1"/>
                </a:solidFill>
                <a:latin typeface="仿宋" panose="02010609060101010101" charset="-122"/>
                <a:ea typeface="仿宋" panose="02010609060101010101" charset="-122"/>
                <a:cs typeface="仿宋" panose="02010609060101010101" charset="-122"/>
                <a:sym typeface="+mn-ea"/>
              </a:rPr>
              <a:t>即非对称</a:t>
            </a:r>
            <a:r>
              <a:rPr lang="en-US" altLang="zh-CN">
                <a:solidFill>
                  <a:schemeClr val="accent1"/>
                </a:solidFill>
                <a:latin typeface="仿宋" panose="02010609060101010101" charset="-122"/>
                <a:ea typeface="仿宋" panose="02010609060101010101" charset="-122"/>
                <a:cs typeface="仿宋" panose="02010609060101010101" charset="-122"/>
                <a:sym typeface="+mn-ea"/>
              </a:rPr>
              <a:t>PoW</a:t>
            </a:r>
            <a:r>
              <a:rPr lang="zh-CN" altLang="en-US">
                <a:solidFill>
                  <a:schemeClr val="accent1"/>
                </a:solidFill>
                <a:latin typeface="仿宋" panose="02010609060101010101" charset="-122"/>
                <a:ea typeface="仿宋" panose="02010609060101010101" charset="-122"/>
                <a:cs typeface="仿宋" panose="02010609060101010101" charset="-122"/>
                <a:sym typeface="+mn-ea"/>
              </a:rPr>
              <a:t>方案（</a:t>
            </a:r>
            <a:r>
              <a:rPr lang="en-US" altLang="zh-CN">
                <a:solidFill>
                  <a:schemeClr val="accent1"/>
                </a:solidFill>
                <a:latin typeface="仿宋" panose="02010609060101010101" charset="-122"/>
                <a:ea typeface="仿宋" panose="02010609060101010101" charset="-122"/>
                <a:cs typeface="仿宋" panose="02010609060101010101" charset="-122"/>
                <a:sym typeface="+mn-ea"/>
              </a:rPr>
              <a:t>Equihash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算法），并基于广义生日问题，该方案支持高效的验证操作，同时也是一类内存消耗较大且抗</a:t>
            </a:r>
            <a:r>
              <a:rPr lang="en-US" altLang="zh-CN">
                <a:solidFill>
                  <a:schemeClr val="accent1"/>
                </a:solidFill>
                <a:latin typeface="仿宋" panose="02010609060101010101" charset="-122"/>
                <a:ea typeface="仿宋" panose="02010609060101010101" charset="-122"/>
                <a:cs typeface="仿宋" panose="02010609060101010101" charset="-122"/>
                <a:sym typeface="+mn-ea"/>
              </a:rPr>
              <a:t>ASCI</a:t>
            </a:r>
            <a:r>
              <a:rPr lang="zh-CN" altLang="en-US">
                <a:solidFill>
                  <a:schemeClr val="accent1"/>
                </a:solidFill>
                <a:latin typeface="仿宋" panose="02010609060101010101" charset="-122"/>
                <a:ea typeface="仿宋" panose="02010609060101010101" charset="-122"/>
                <a:cs typeface="仿宋" panose="02010609060101010101" charset="-122"/>
                <a:sym typeface="+mn-ea"/>
              </a:rPr>
              <a:t>函数，</a:t>
            </a:r>
            <a:r>
              <a:rPr lang="en-US" altLang="zh-CN">
                <a:solidFill>
                  <a:schemeClr val="accent1"/>
                </a:solidFill>
                <a:latin typeface="仿宋" panose="02010609060101010101" charset="-122"/>
                <a:ea typeface="仿宋" panose="02010609060101010101" charset="-122"/>
                <a:cs typeface="仿宋" panose="02010609060101010101" charset="-122"/>
                <a:sym typeface="+mn-ea"/>
              </a:rPr>
              <a:t>Zcash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引入了一个全新的概念，即初始状态下相对缓慢的挖掘过程，这意味着区块奖励将在一段时间内逐渐增加，直至第</a:t>
            </a:r>
            <a:r>
              <a:rPr lang="en-US" altLang="zh-CN">
                <a:solidFill>
                  <a:schemeClr val="accent1"/>
                </a:solidFill>
                <a:latin typeface="仿宋" panose="02010609060101010101" charset="-122"/>
                <a:ea typeface="仿宋" panose="02010609060101010101" charset="-122"/>
                <a:cs typeface="仿宋" panose="02010609060101010101" charset="-122"/>
                <a:sym typeface="+mn-ea"/>
              </a:rPr>
              <a:t>2000</a:t>
            </a:r>
            <a:r>
              <a:rPr lang="zh-CN" altLang="en-US">
                <a:solidFill>
                  <a:schemeClr val="accent1"/>
                </a:solidFill>
                <a:latin typeface="仿宋" panose="02010609060101010101" charset="-122"/>
                <a:ea typeface="仿宋" panose="02010609060101010101" charset="-122"/>
                <a:cs typeface="仿宋" panose="02010609060101010101" charset="-122"/>
                <a:sym typeface="+mn-ea"/>
              </a:rPr>
              <a:t>个区块</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r>
              <a:rPr lang="zh-CN" altLang="en-US">
                <a:solidFill>
                  <a:schemeClr val="accent1"/>
                </a:solidFill>
                <a:latin typeface="仿宋" panose="02010609060101010101" charset="-122"/>
                <a:ea typeface="仿宋" panose="02010609060101010101" charset="-122"/>
                <a:cs typeface="仿宋" panose="02010609060101010101" charset="-122"/>
                <a:sym typeface="+mn-ea"/>
              </a:rPr>
              <a:t>对于</a:t>
            </a:r>
            <a:r>
              <a:rPr lang="en-US" altLang="zh-CN">
                <a:solidFill>
                  <a:schemeClr val="accent1"/>
                </a:solidFill>
                <a:latin typeface="仿宋" panose="02010609060101010101" charset="-122"/>
                <a:ea typeface="仿宋" panose="02010609060101010101" charset="-122"/>
                <a:cs typeface="仿宋" panose="02010609060101010101" charset="-122"/>
                <a:sym typeface="+mn-ea"/>
              </a:rPr>
              <a:t>Digishield</a:t>
            </a:r>
            <a:r>
              <a:rPr lang="zh-CN" altLang="en-US">
                <a:solidFill>
                  <a:schemeClr val="accent1"/>
                </a:solidFill>
                <a:latin typeface="仿宋" panose="02010609060101010101" charset="-122"/>
                <a:ea typeface="仿宋" panose="02010609060101010101" charset="-122"/>
                <a:cs typeface="仿宋" panose="02010609060101010101" charset="-122"/>
                <a:sym typeface="+mn-ea"/>
              </a:rPr>
              <a:t>难度调整算法，</a:t>
            </a:r>
            <a:r>
              <a:rPr lang="en-US" altLang="zh-CN">
                <a:solidFill>
                  <a:schemeClr val="accent1"/>
                </a:solidFill>
                <a:latin typeface="仿宋" panose="02010609060101010101" charset="-122"/>
                <a:ea typeface="仿宋" panose="02010609060101010101" charset="-122"/>
                <a:cs typeface="仿宋" panose="02010609060101010101" charset="-122"/>
                <a:sym typeface="+mn-ea"/>
              </a:rPr>
              <a:t>Zcash</a:t>
            </a:r>
            <a:r>
              <a:rPr lang="zh-CN" altLang="en-US">
                <a:solidFill>
                  <a:schemeClr val="accent1"/>
                </a:solidFill>
                <a:latin typeface="仿宋" panose="02010609060101010101" charset="-122"/>
                <a:ea typeface="仿宋" panose="02010609060101010101" charset="-122"/>
                <a:cs typeface="仿宋" panose="02010609060101010101" charset="-122"/>
                <a:sym typeface="+mn-ea"/>
              </a:rPr>
              <a:t>中则提供了其修正版本，对应公式如下：</a:t>
            </a:r>
            <a:endParaRPr lang="zh-CN" altLang="en-US">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None/>
            </a:pPr>
            <a:r>
              <a:rPr lang="zh-CN" altLang="en-US">
                <a:solidFill>
                  <a:schemeClr val="accent1"/>
                </a:solidFill>
                <a:latin typeface="仿宋" panose="02010609060101010101" charset="-122"/>
                <a:ea typeface="仿宋" panose="02010609060101010101" charset="-122"/>
                <a:cs typeface="仿宋" panose="02010609060101010101" charset="-122"/>
                <a:sym typeface="+mn-ea"/>
              </a:rPr>
              <a:t>     </a:t>
            </a:r>
            <a:r>
              <a:rPr lang="zh-CN" altLang="en-US" b="1">
                <a:solidFill>
                  <a:schemeClr val="accent1"/>
                </a:solidFill>
                <a:latin typeface="仿宋" panose="02010609060101010101" charset="-122"/>
                <a:ea typeface="仿宋" panose="02010609060101010101" charset="-122"/>
                <a:cs typeface="仿宋" panose="02010609060101010101" charset="-122"/>
                <a:sym typeface="+mn-ea"/>
              </a:rPr>
              <a:t>（下一难度）</a:t>
            </a:r>
            <a:r>
              <a:rPr lang="en-US" altLang="zh-CN" b="1">
                <a:solidFill>
                  <a:schemeClr val="accent1"/>
                </a:solidFill>
                <a:latin typeface="仿宋" panose="02010609060101010101" charset="-122"/>
                <a:ea typeface="仿宋" panose="02010609060101010101" charset="-122"/>
                <a:cs typeface="仿宋" panose="02010609060101010101" charset="-122"/>
                <a:sym typeface="+mn-ea"/>
              </a:rPr>
              <a:t>=</a:t>
            </a:r>
            <a:r>
              <a:rPr lang="zh-CN" altLang="en-US" b="1">
                <a:solidFill>
                  <a:schemeClr val="accent1"/>
                </a:solidFill>
                <a:latin typeface="仿宋" panose="02010609060101010101" charset="-122"/>
                <a:ea typeface="仿宋" panose="02010609060101010101" charset="-122"/>
                <a:cs typeface="仿宋" panose="02010609060101010101" charset="-122"/>
                <a:sym typeface="+mn-ea"/>
              </a:rPr>
              <a:t>（最近一次难度）×</a:t>
            </a:r>
            <a:r>
              <a:rPr lang="en-US" altLang="zh-CN" b="1">
                <a:solidFill>
                  <a:schemeClr val="accent1"/>
                </a:solidFill>
                <a:latin typeface="仿宋" panose="02010609060101010101" charset="-122"/>
                <a:ea typeface="仿宋" panose="02010609060101010101" charset="-122"/>
                <a:cs typeface="仿宋" panose="02010609060101010101" charset="-122"/>
                <a:sym typeface="+mn-ea"/>
              </a:rPr>
              <a:t>SQPT[</a:t>
            </a:r>
            <a:r>
              <a:rPr lang="zh-CN" altLang="en-US" b="1">
                <a:solidFill>
                  <a:schemeClr val="accent1"/>
                </a:solidFill>
                <a:latin typeface="仿宋" panose="02010609060101010101" charset="-122"/>
                <a:ea typeface="仿宋" panose="02010609060101010101" charset="-122"/>
                <a:cs typeface="仿宋" panose="02010609060101010101" charset="-122"/>
                <a:sym typeface="+mn-ea"/>
              </a:rPr>
              <a:t>（</a:t>
            </a:r>
            <a:r>
              <a:rPr lang="en-US" altLang="zh-CN" b="1">
                <a:solidFill>
                  <a:schemeClr val="accent1"/>
                </a:solidFill>
                <a:latin typeface="仿宋" panose="02010609060101010101" charset="-122"/>
                <a:ea typeface="仿宋" panose="02010609060101010101" charset="-122"/>
                <a:cs typeface="仿宋" panose="02010609060101010101" charset="-122"/>
                <a:sym typeface="+mn-ea"/>
              </a:rPr>
              <a:t>150</a:t>
            </a:r>
            <a:r>
              <a:rPr lang="zh-CN" altLang="en-US" b="1">
                <a:solidFill>
                  <a:schemeClr val="accent1"/>
                </a:solidFill>
                <a:latin typeface="仿宋" panose="02010609060101010101" charset="-122"/>
                <a:ea typeface="仿宋" panose="02010609060101010101" charset="-122"/>
                <a:cs typeface="仿宋" panose="02010609060101010101" charset="-122"/>
                <a:sym typeface="+mn-ea"/>
              </a:rPr>
              <a:t>秒）</a:t>
            </a:r>
            <a:r>
              <a:rPr lang="en-US" altLang="zh-CN" b="1">
                <a:solidFill>
                  <a:schemeClr val="accent1"/>
                </a:solidFill>
                <a:latin typeface="仿宋" panose="02010609060101010101" charset="-122"/>
                <a:ea typeface="仿宋" panose="02010609060101010101" charset="-122"/>
                <a:cs typeface="仿宋" panose="02010609060101010101" charset="-122"/>
                <a:sym typeface="+mn-ea"/>
              </a:rPr>
              <a:t>/</a:t>
            </a:r>
            <a:r>
              <a:rPr lang="zh-CN" altLang="en-US" b="1">
                <a:solidFill>
                  <a:schemeClr val="accent1"/>
                </a:solidFill>
                <a:latin typeface="仿宋" panose="02010609060101010101" charset="-122"/>
                <a:ea typeface="仿宋" panose="02010609060101010101" charset="-122"/>
                <a:cs typeface="仿宋" panose="02010609060101010101" charset="-122"/>
                <a:sym typeface="+mn-ea"/>
              </a:rPr>
              <a:t>（最近一次处理时间）</a:t>
            </a:r>
            <a:r>
              <a:rPr lang="en-US" altLang="zh-CN" b="1">
                <a:solidFill>
                  <a:schemeClr val="accent1"/>
                </a:solidFill>
                <a:latin typeface="仿宋" panose="02010609060101010101" charset="-122"/>
                <a:ea typeface="仿宋" panose="02010609060101010101" charset="-122"/>
                <a:cs typeface="仿宋" panose="02010609060101010101" charset="-122"/>
                <a:sym typeface="+mn-ea"/>
              </a:rPr>
              <a:t>]</a:t>
            </a:r>
            <a:endParaRPr lang="zh-CN" b="1">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sym typeface="+mn-ea"/>
              </a:rPr>
              <a:t>	</a:t>
            </a:r>
            <a:endParaRPr lang="en-US" altLang="zh-CN">
              <a:solidFill>
                <a:schemeClr val="accent1"/>
              </a:solidFill>
              <a:latin typeface="仿宋" panose="02010609060101010101" charset="-122"/>
              <a:ea typeface="仿宋" panose="02010609060101010101" charset="-122"/>
              <a:cs typeface="仿宋" panose="02010609060101010101"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1980" y="1029335"/>
            <a:ext cx="10855325" cy="922020"/>
          </a:xfrm>
          <a:prstGeom prst="rect">
            <a:avLst/>
          </a:prstGeom>
          <a:noFill/>
        </p:spPr>
        <p:txBody>
          <a:bodyPr wrap="square" rtlCol="0">
            <a:spAutoFit/>
          </a:bodyPr>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solidFill>
                  <a:schemeClr val="accent1"/>
                </a:solidFill>
                <a:latin typeface="仿宋" panose="02010609060101010101" charset="-122"/>
                <a:ea typeface="仿宋" panose="02010609060101010101" charset="-122"/>
                <a:cs typeface="仿宋" panose="02010609060101010101" charset="-122"/>
              </a:rPr>
              <a:t>在缓慢的初始启动阶段后，</a:t>
            </a:r>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中的各种属性如下表所示：</a:t>
            </a:r>
            <a:endParaRPr lang="zh-CN" b="1">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None/>
            </a:pPr>
            <a:r>
              <a:rPr lang="en-US" altLang="zh-CN">
                <a:solidFill>
                  <a:schemeClr val="accent1"/>
                </a:solidFill>
                <a:latin typeface="仿宋" panose="02010609060101010101" charset="-122"/>
                <a:ea typeface="仿宋" panose="02010609060101010101" charset="-122"/>
                <a:cs typeface="仿宋" panose="02010609060101010101" charset="-122"/>
                <a:sym typeface="+mn-ea"/>
              </a:rPr>
              <a:t>	</a:t>
            </a:r>
            <a:endParaRPr lang="en-US" altLang="zh-CN">
              <a:solidFill>
                <a:schemeClr val="accent1"/>
              </a:solidFill>
              <a:latin typeface="仿宋" panose="02010609060101010101" charset="-122"/>
              <a:ea typeface="仿宋" panose="02010609060101010101" charset="-122"/>
              <a:cs typeface="仿宋" panose="02010609060101010101" charset="-122"/>
              <a:sym typeface="+mn-ea"/>
            </a:endParaRPr>
          </a:p>
        </p:txBody>
      </p:sp>
      <p:graphicFrame>
        <p:nvGraphicFramePr>
          <p:cNvPr id="4" name="表格 3"/>
          <p:cNvGraphicFramePr/>
          <p:nvPr/>
        </p:nvGraphicFramePr>
        <p:xfrm>
          <a:off x="1689735" y="1803400"/>
          <a:ext cx="8533130" cy="4220845"/>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r>
                        <a:rPr lang="en-US" altLang="zh-CN"/>
                        <a:t> </a:t>
                      </a:r>
                      <a:r>
                        <a:rPr lang="zh-CN" altLang="en-US">
                          <a:solidFill>
                            <a:schemeClr val="accent1"/>
                          </a:solidFill>
                        </a:rPr>
                        <a:t>属性</a:t>
                      </a:r>
                      <a:endParaRPr lang="zh-CN" altLang="en-US">
                        <a:solidFill>
                          <a:schemeClr val="accent1"/>
                        </a:solidFill>
                      </a:endParaRPr>
                    </a:p>
                  </a:txBody>
                  <a:tcPr>
                    <a:lnL>
                      <a:noFill/>
                    </a:lnL>
                    <a:lnR>
                      <a:noFill/>
                    </a:lnR>
                    <a:lnT>
                      <a:noFill/>
                    </a:lnT>
                    <a:lnB>
                      <a:noFill/>
                    </a:lnB>
                    <a:lnTlToBr>
                      <a:noFill/>
                    </a:lnTlToBr>
                    <a:lnBlToTr>
                      <a:noFill/>
                    </a:lnBlToTr>
                    <a:solidFill>
                      <a:schemeClr val="bg1">
                        <a:lumMod val="95000"/>
                      </a:schemeClr>
                    </a:solidFill>
                  </a:tcPr>
                </a:tc>
                <a:tc>
                  <a:txBody>
                    <a:bodyPr/>
                    <a:p>
                      <a:pPr algn="ctr">
                        <a:buNone/>
                      </a:pPr>
                      <a:r>
                        <a:rPr lang="zh-CN" altLang="en-US">
                          <a:solidFill>
                            <a:schemeClr val="accent1"/>
                          </a:solidFill>
                        </a:rPr>
                        <a:t>值</a:t>
                      </a:r>
                      <a:endParaRPr lang="zh-CN" altLang="en-US">
                        <a:solidFill>
                          <a:schemeClr val="accent1"/>
                        </a:solidFill>
                      </a:endParaRPr>
                    </a:p>
                  </a:txBody>
                  <a:tcPr>
                    <a:lnL>
                      <a:noFill/>
                    </a:lnL>
                    <a:lnR>
                      <a:noFill/>
                    </a:lnR>
                    <a:lnT>
                      <a:noFill/>
                    </a:lnT>
                    <a:lnB>
                      <a:noFill/>
                    </a:lnB>
                    <a:lnTlToBr>
                      <a:noFill/>
                    </a:lnTlToBr>
                    <a:lnBlToTr>
                      <a:noFill/>
                    </a:lnBlToTr>
                    <a:solidFill>
                      <a:schemeClr val="bg1">
                        <a:lumMod val="95000"/>
                      </a:schemeClr>
                    </a:solidFill>
                  </a:tcPr>
                </a:tc>
              </a:tr>
              <a:tr h="410845">
                <a:tc>
                  <a:txBody>
                    <a:bodyPr/>
                    <a:p>
                      <a:pPr algn="ctr">
                        <a:buNone/>
                      </a:pPr>
                      <a:r>
                        <a:rPr lang="zh-CN" altLang="en-US">
                          <a:solidFill>
                            <a:schemeClr val="accent1"/>
                          </a:solidFill>
                        </a:rPr>
                        <a:t>名称</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Zcash</a:t>
                      </a:r>
                      <a:endParaRPr lang="en-US" altLang="zh-CN">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发布日期</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2016</a:t>
                      </a:r>
                      <a:r>
                        <a:rPr lang="zh-CN" altLang="en-US">
                          <a:solidFill>
                            <a:schemeClr val="accent1"/>
                          </a:solidFill>
                        </a:rPr>
                        <a:t>年</a:t>
                      </a:r>
                      <a:r>
                        <a:rPr lang="en-US" altLang="zh-CN">
                          <a:solidFill>
                            <a:schemeClr val="accent1"/>
                          </a:solidFill>
                        </a:rPr>
                        <a:t>10</a:t>
                      </a:r>
                      <a:r>
                        <a:rPr lang="zh-CN" altLang="en-US">
                          <a:solidFill>
                            <a:schemeClr val="accent1"/>
                          </a:solidFill>
                        </a:rPr>
                        <a:t>月</a:t>
                      </a:r>
                      <a:r>
                        <a:rPr lang="en-US" altLang="zh-CN">
                          <a:solidFill>
                            <a:schemeClr val="accent1"/>
                          </a:solidFill>
                        </a:rPr>
                        <a:t>28</a:t>
                      </a:r>
                      <a:r>
                        <a:rPr lang="zh-CN" altLang="en-US">
                          <a:solidFill>
                            <a:schemeClr val="accent1"/>
                          </a:solidFill>
                        </a:rPr>
                        <a:t>日</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主要功能</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zh-CN" altLang="en-US">
                          <a:solidFill>
                            <a:schemeClr val="accent1"/>
                          </a:solidFill>
                        </a:rPr>
                        <a:t>货币</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货币代码</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ZEC</a:t>
                      </a:r>
                      <a:endParaRPr lang="en-US" altLang="zh-CN">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最大货币量</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2100</a:t>
                      </a:r>
                      <a:r>
                        <a:rPr lang="zh-CN" altLang="en-US">
                          <a:solidFill>
                            <a:schemeClr val="accent1"/>
                          </a:solidFill>
                        </a:rPr>
                        <a:t>万</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区块时间</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10</a:t>
                      </a:r>
                      <a:r>
                        <a:rPr lang="zh-CN" altLang="en-US">
                          <a:solidFill>
                            <a:schemeClr val="accent1"/>
                          </a:solidFill>
                        </a:rPr>
                        <a:t>分钟</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共识算法</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zh-CN" altLang="en-US">
                          <a:solidFill>
                            <a:schemeClr val="accent1"/>
                          </a:solidFill>
                        </a:rPr>
                        <a:t>工作量证明（</a:t>
                      </a:r>
                      <a:r>
                        <a:rPr lang="en-US" altLang="zh-CN">
                          <a:solidFill>
                            <a:schemeClr val="accent1"/>
                          </a:solidFill>
                        </a:rPr>
                        <a:t>Equihash</a:t>
                      </a:r>
                      <a:r>
                        <a:rPr lang="zh-CN" altLang="en-US">
                          <a:solidFill>
                            <a:schemeClr val="accent1"/>
                          </a:solidFill>
                        </a:rPr>
                        <a:t>）</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难度调整算法</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Digishield</a:t>
                      </a:r>
                      <a:r>
                        <a:rPr lang="zh-CN" altLang="en-US">
                          <a:solidFill>
                            <a:schemeClr val="accent1"/>
                          </a:solidFill>
                        </a:rPr>
                        <a:t>（修正版）</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挖掘硬件</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CPU</a:t>
                      </a:r>
                      <a:r>
                        <a:rPr lang="zh-CN" altLang="en-US">
                          <a:solidFill>
                            <a:schemeClr val="accent1"/>
                          </a:solidFill>
                        </a:rPr>
                        <a:t>和</a:t>
                      </a:r>
                      <a:r>
                        <a:rPr lang="en-US" altLang="zh-CN">
                          <a:solidFill>
                            <a:schemeClr val="accent1"/>
                          </a:solidFill>
                        </a:rPr>
                        <a:t>GPU</a:t>
                      </a:r>
                      <a:endParaRPr lang="en-US" altLang="zh-CN">
                        <a:solidFill>
                          <a:schemeClr val="accent1"/>
                        </a:solidFill>
                      </a:endParaRPr>
                    </a:p>
                  </a:txBody>
                  <a:tcPr>
                    <a:lnL w="12700">
                      <a:solidFill>
                        <a:schemeClr val="tx1"/>
                      </a:solidFill>
                      <a:prstDash val="solid"/>
                    </a:lnL>
                    <a:lnR>
                      <a:noFill/>
                    </a:lnR>
                    <a:lnT>
                      <a:noFill/>
                    </a:lnT>
                    <a:lnB>
                      <a:noFill/>
                    </a:lnB>
                    <a:lnTlToBr>
                      <a:noFill/>
                    </a:lnTlToBr>
                    <a:lnBlToTr>
                      <a:noFill/>
                    </a:lnBlToTr>
                  </a:tcPr>
                </a:tc>
              </a:tr>
              <a:tr h="381000">
                <a:tc>
                  <a:txBody>
                    <a:bodyPr/>
                    <a:p>
                      <a:pPr algn="ctr">
                        <a:buNone/>
                      </a:pPr>
                      <a:r>
                        <a:rPr lang="zh-CN" altLang="en-US">
                          <a:solidFill>
                            <a:schemeClr val="accent1"/>
                          </a:solidFill>
                        </a:rPr>
                        <a:t>难度调整周期</a:t>
                      </a:r>
                      <a:endParaRPr lang="zh-CN" altLang="en-US">
                        <a:solidFill>
                          <a:schemeClr val="accent1"/>
                        </a:solidFill>
                      </a:endParaRPr>
                    </a:p>
                  </a:txBody>
                  <a:tcPr>
                    <a:lnL>
                      <a:noFill/>
                    </a:lnL>
                    <a:lnR w="12700">
                      <a:solidFill>
                        <a:schemeClr val="tx1"/>
                      </a:solidFill>
                      <a:prstDash val="solid"/>
                    </a:lnR>
                    <a:lnT>
                      <a:noFill/>
                    </a:lnT>
                    <a:lnB>
                      <a:noFill/>
                    </a:lnB>
                    <a:lnTlToBr>
                      <a:noFill/>
                    </a:lnTlToBr>
                    <a:lnBlToTr>
                      <a:noFill/>
                    </a:lnBlToTr>
                  </a:tcPr>
                </a:tc>
                <a:tc>
                  <a:txBody>
                    <a:bodyPr/>
                    <a:p>
                      <a:pPr algn="ctr">
                        <a:buNone/>
                      </a:pPr>
                      <a:r>
                        <a:rPr lang="en-US" altLang="zh-CN">
                          <a:solidFill>
                            <a:schemeClr val="accent1"/>
                          </a:solidFill>
                        </a:rPr>
                        <a:t>1</a:t>
                      </a:r>
                      <a:r>
                        <a:rPr lang="zh-CN" altLang="en-US">
                          <a:solidFill>
                            <a:schemeClr val="accent1"/>
                          </a:solidFill>
                        </a:rPr>
                        <a:t>个区块</a:t>
                      </a:r>
                      <a:endParaRPr lang="zh-CN" altLang="en-US">
                        <a:solidFill>
                          <a:schemeClr val="accent1"/>
                        </a:solidFill>
                      </a:endParaRPr>
                    </a:p>
                  </a:txBody>
                  <a:tcPr>
                    <a:lnL w="12700">
                      <a:solidFill>
                        <a:schemeClr val="tx1"/>
                      </a:solidFill>
                      <a:prstDash val="solid"/>
                    </a:lnL>
                    <a:lnR>
                      <a:noFill/>
                    </a:lnR>
                    <a:lnT>
                      <a:noFill/>
                    </a:lnT>
                    <a:lnB>
                      <a:noFill/>
                    </a:lnB>
                    <a:lnTlToBr>
                      <a:noFill/>
                    </a:lnTlToBr>
                    <a:lnBlToTr>
                      <a:noFill/>
                    </a:lnBlToTr>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714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5.6.1  Zcash</a:t>
            </a:r>
            <a:r>
              <a:rPr lang="zh-CN" altLang="en-US" sz="2400" dirty="0" smtClean="0">
                <a:latin typeface="华文中宋" panose="02010600040101010101" pitchFamily="2" charset="-122"/>
                <a:ea typeface="华文中宋" panose="02010600040101010101" pitchFamily="2" charset="-122"/>
              </a:rPr>
              <a:t>交易</a:t>
            </a:r>
            <a:endParaRPr lang="zh-CN" altLang="en-US" sz="2400" dirty="0" smtClean="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1"/>
          <a:stretch>
            <a:fillRect/>
          </a:stretch>
        </p:blipFill>
        <p:spPr>
          <a:xfrm>
            <a:off x="1425575" y="1245235"/>
            <a:ext cx="8961120" cy="4663440"/>
          </a:xfrm>
          <a:prstGeom prst="rect">
            <a:avLst/>
          </a:prstGeom>
        </p:spPr>
      </p:pic>
      <p:sp>
        <p:nvSpPr>
          <p:cNvPr id="5" name="文本框 4"/>
          <p:cNvSpPr txBox="1"/>
          <p:nvPr/>
        </p:nvSpPr>
        <p:spPr>
          <a:xfrm>
            <a:off x="4519295" y="6026150"/>
            <a:ext cx="4040505" cy="368300"/>
          </a:xfrm>
          <a:prstGeom prst="rect">
            <a:avLst/>
          </a:prstGeom>
          <a:noFill/>
        </p:spPr>
        <p:txBody>
          <a:bodyPr wrap="square" rtlCol="0">
            <a:spAutoFit/>
          </a:bodyPr>
          <a:p>
            <a:r>
              <a:rPr lang="zh-CN" altLang="en-US">
                <a:solidFill>
                  <a:schemeClr val="accent1"/>
                </a:solidFill>
                <a:latin typeface="仿宋" panose="02010609060101010101" charset="-122"/>
                <a:ea typeface="仿宋" panose="02010609060101010101" charset="-122"/>
                <a:cs typeface="仿宋" panose="02010609060101010101" charset="-122"/>
              </a:rPr>
              <a:t>Zcash 市值</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714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5.6.2  </a:t>
            </a:r>
            <a:r>
              <a:rPr lang="zh-CN" sz="2400" dirty="0" smtClean="0">
                <a:latin typeface="华文中宋" panose="02010600040101010101" pitchFamily="2" charset="-122"/>
                <a:ea typeface="华文中宋" panose="02010600040101010101" pitchFamily="2" charset="-122"/>
              </a:rPr>
              <a:t>挖掘规则</a:t>
            </a:r>
            <a:endParaRPr lang="zh-CN" sz="2400" dirty="0" smtClean="0">
              <a:latin typeface="华文中宋" panose="02010600040101010101" pitchFamily="2" charset="-122"/>
              <a:ea typeface="华文中宋" panose="02010600040101010101" pitchFamily="2" charset="-122"/>
            </a:endParaRPr>
          </a:p>
        </p:txBody>
      </p:sp>
      <p:sp>
        <p:nvSpPr>
          <p:cNvPr id="5" name="文本框 4"/>
          <p:cNvSpPr txBox="1"/>
          <p:nvPr/>
        </p:nvSpPr>
        <p:spPr>
          <a:xfrm>
            <a:off x="697865" y="1376680"/>
            <a:ext cx="10346055" cy="3969385"/>
          </a:xfrm>
          <a:prstGeom prst="rect">
            <a:avLst/>
          </a:prstGeom>
          <a:noFill/>
        </p:spPr>
        <p:txBody>
          <a:bodyPr wrap="square" rtlCol="0">
            <a:spAutoFit/>
          </a:bodyPr>
          <a:p>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的挖掘过程包含多种方案，目前支持</a:t>
            </a:r>
            <a:r>
              <a:rPr lang="en-US" altLang="zh-CN">
                <a:solidFill>
                  <a:schemeClr val="accent1"/>
                </a:solidFill>
                <a:latin typeface="仿宋" panose="02010609060101010101" charset="-122"/>
                <a:ea typeface="仿宋" panose="02010609060101010101" charset="-122"/>
                <a:cs typeface="仿宋" panose="02010609060101010101" charset="-122"/>
              </a:rPr>
              <a:t>CPU</a:t>
            </a:r>
            <a:r>
              <a:rPr lang="zh-CN" altLang="en-US">
                <a:solidFill>
                  <a:schemeClr val="accent1"/>
                </a:solidFill>
                <a:latin typeface="仿宋" panose="02010609060101010101" charset="-122"/>
                <a:ea typeface="仿宋" panose="02010609060101010101" charset="-122"/>
                <a:cs typeface="仿宋" panose="02010609060101010101" charset="-122"/>
              </a:rPr>
              <a:t>和</a:t>
            </a:r>
            <a:r>
              <a:rPr lang="en-US" altLang="zh-CN">
                <a:solidFill>
                  <a:schemeClr val="accent1"/>
                </a:solidFill>
                <a:latin typeface="仿宋" panose="02010609060101010101" charset="-122"/>
                <a:ea typeface="仿宋" panose="02010609060101010101" charset="-122"/>
                <a:cs typeface="仿宋" panose="02010609060101010101" charset="-122"/>
              </a:rPr>
              <a:t>GPU</a:t>
            </a:r>
            <a:r>
              <a:rPr lang="zh-CN" altLang="en-US">
                <a:solidFill>
                  <a:schemeClr val="accent1"/>
                </a:solidFill>
                <a:latin typeface="仿宋" panose="02010609060101010101" charset="-122"/>
                <a:ea typeface="仿宋" panose="02010609060101010101" charset="-122"/>
                <a:cs typeface="仿宋" panose="02010609060101010101" charset="-122"/>
              </a:rPr>
              <a:t>挖掘，除此之外，各种商业云矿池也提供了</a:t>
            </a:r>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挖掘合约，若执行基于</a:t>
            </a:r>
            <a:r>
              <a:rPr lang="en-US" altLang="zh-CN">
                <a:solidFill>
                  <a:schemeClr val="accent1"/>
                </a:solidFill>
                <a:latin typeface="仿宋" panose="02010609060101010101" charset="-122"/>
                <a:ea typeface="仿宋" panose="02010609060101010101" charset="-122"/>
                <a:cs typeface="仿宋" panose="02010609060101010101" charset="-122"/>
              </a:rPr>
              <a:t>CPU</a:t>
            </a:r>
            <a:r>
              <a:rPr lang="zh-CN" altLang="en-US">
                <a:solidFill>
                  <a:schemeClr val="accent1"/>
                </a:solidFill>
                <a:latin typeface="仿宋" panose="02010609060101010101" charset="-122"/>
                <a:ea typeface="仿宋" panose="02010609060101010101" charset="-122"/>
                <a:cs typeface="仿宋" panose="02010609060101010101" charset="-122"/>
              </a:rPr>
              <a:t>的独立挖掘方案，则须遵循下列步骤</a:t>
            </a:r>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1</a:t>
            </a:r>
            <a:r>
              <a:rPr lang="zh-CN" altLang="en-US">
                <a:solidFill>
                  <a:schemeClr val="accent1"/>
                </a:solidFill>
                <a:latin typeface="仿宋" panose="02010609060101010101" charset="-122"/>
                <a:ea typeface="仿宋" panose="02010609060101010101" charset="-122"/>
                <a:cs typeface="仿宋" panose="02010609060101010101" charset="-122"/>
              </a:rPr>
              <a:t>）采用以下命令安装组件</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待安装结束后，将显示一条消息，表明各组件已为最新版本，对于早期安装包，安装过程会持续进行，同时下载所需的数据包，直至安装结束</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2</a:t>
            </a:r>
            <a:r>
              <a:rPr lang="zh-CN" altLang="en-US">
                <a:solidFill>
                  <a:schemeClr val="accent1"/>
                </a:solidFill>
                <a:latin typeface="仿宋" panose="02010609060101010101" charset="-122"/>
                <a:ea typeface="仿宋" panose="02010609060101010101" charset="-122"/>
                <a:cs typeface="仿宋" panose="02010609060101010101" charset="-122"/>
              </a:rPr>
              <a:t>）通过</a:t>
            </a:r>
            <a:r>
              <a:rPr lang="en-US" altLang="zh-CN">
                <a:solidFill>
                  <a:schemeClr val="accent1"/>
                </a:solidFill>
                <a:latin typeface="仿宋" panose="02010609060101010101" charset="-122"/>
                <a:ea typeface="仿宋" panose="02010609060101010101" charset="-122"/>
                <a:cs typeface="仿宋" panose="02010609060101010101" charset="-122"/>
              </a:rPr>
              <a:t>git</a:t>
            </a:r>
            <a:r>
              <a:rPr lang="zh-CN" altLang="en-US">
                <a:solidFill>
                  <a:schemeClr val="accent1"/>
                </a:solidFill>
                <a:latin typeface="仿宋" panose="02010609060101010101" charset="-122"/>
                <a:ea typeface="仿宋" panose="02010609060101010101" charset="-122"/>
                <a:cs typeface="仿宋" panose="02010609060101010101" charset="-122"/>
              </a:rPr>
              <a:t>命令复制</a:t>
            </a:r>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，对应代码如下：</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3</a:t>
            </a:r>
            <a:r>
              <a:rPr lang="zh-CN" altLang="en-US">
                <a:solidFill>
                  <a:schemeClr val="accent1"/>
                </a:solidFill>
                <a:latin typeface="仿宋" panose="02010609060101010101" charset="-122"/>
                <a:ea typeface="仿宋" panose="02010609060101010101" charset="-122"/>
                <a:cs typeface="仿宋" panose="02010609060101010101" charset="-122"/>
              </a:rPr>
              <a:t>）采用图中命令下载证明密钥和验证密钥</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pic>
        <p:nvPicPr>
          <p:cNvPr id="6" name="图片 5"/>
          <p:cNvPicPr>
            <a:picLocks noChangeAspect="1"/>
          </p:cNvPicPr>
          <p:nvPr/>
        </p:nvPicPr>
        <p:blipFill>
          <a:blip r:embed="rId1"/>
          <a:stretch>
            <a:fillRect/>
          </a:stretch>
        </p:blipFill>
        <p:spPr>
          <a:xfrm>
            <a:off x="1019175" y="2311400"/>
            <a:ext cx="3962400" cy="960120"/>
          </a:xfrm>
          <a:prstGeom prst="rect">
            <a:avLst/>
          </a:prstGeom>
        </p:spPr>
      </p:pic>
      <p:pic>
        <p:nvPicPr>
          <p:cNvPr id="7" name="图片 6"/>
          <p:cNvPicPr>
            <a:picLocks noChangeAspect="1"/>
          </p:cNvPicPr>
          <p:nvPr/>
        </p:nvPicPr>
        <p:blipFill>
          <a:blip r:embed="rId2"/>
          <a:stretch>
            <a:fillRect/>
          </a:stretch>
        </p:blipFill>
        <p:spPr>
          <a:xfrm>
            <a:off x="1019175" y="4291330"/>
            <a:ext cx="3352800" cy="3505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rot="16200000">
            <a:off x="1391285" y="-615315"/>
            <a:ext cx="3516630" cy="5355590"/>
          </a:xfrm>
          <a:prstGeom prst="rect">
            <a:avLst/>
          </a:prstGeom>
        </p:spPr>
      </p:pic>
      <p:sp>
        <p:nvSpPr>
          <p:cNvPr id="4" name="文本框 3"/>
          <p:cNvSpPr txBox="1"/>
          <p:nvPr/>
        </p:nvSpPr>
        <p:spPr>
          <a:xfrm>
            <a:off x="1932940" y="4030980"/>
            <a:ext cx="1965960" cy="368300"/>
          </a:xfrm>
          <a:prstGeom prst="rect">
            <a:avLst/>
          </a:prstGeom>
          <a:noFill/>
        </p:spPr>
        <p:txBody>
          <a:bodyPr wrap="square" rtlCol="0">
            <a:spAutoFit/>
          </a:bodyPr>
          <a:p>
            <a:r>
              <a:rPr lang="zh-CN" altLang="en-US">
                <a:solidFill>
                  <a:schemeClr val="accent3"/>
                </a:solidFill>
              </a:rPr>
              <a:t>复制</a:t>
            </a:r>
            <a:r>
              <a:rPr lang="en-US" altLang="zh-CN">
                <a:solidFill>
                  <a:schemeClr val="accent3"/>
                </a:solidFill>
              </a:rPr>
              <a:t>Zcash</a:t>
            </a:r>
            <a:endParaRPr lang="en-US" altLang="zh-CN">
              <a:solidFill>
                <a:schemeClr val="accent3"/>
              </a:solidFill>
            </a:endParaRPr>
          </a:p>
        </p:txBody>
      </p:sp>
      <p:pic>
        <p:nvPicPr>
          <p:cNvPr id="9" name="图片 8"/>
          <p:cNvPicPr>
            <a:picLocks noChangeAspect="1"/>
          </p:cNvPicPr>
          <p:nvPr/>
        </p:nvPicPr>
        <p:blipFill>
          <a:blip r:embed="rId2"/>
          <a:stretch>
            <a:fillRect/>
          </a:stretch>
        </p:blipFill>
        <p:spPr>
          <a:xfrm rot="5400000">
            <a:off x="6673850" y="723900"/>
            <a:ext cx="4182110" cy="5732145"/>
          </a:xfrm>
          <a:prstGeom prst="rect">
            <a:avLst/>
          </a:prstGeom>
        </p:spPr>
      </p:pic>
      <p:sp>
        <p:nvSpPr>
          <p:cNvPr id="10" name="文本框 9"/>
          <p:cNvSpPr txBox="1"/>
          <p:nvPr/>
        </p:nvSpPr>
        <p:spPr>
          <a:xfrm>
            <a:off x="7379970" y="6015990"/>
            <a:ext cx="2733675" cy="368300"/>
          </a:xfrm>
          <a:prstGeom prst="rect">
            <a:avLst/>
          </a:prstGeom>
          <a:noFill/>
        </p:spPr>
        <p:txBody>
          <a:bodyPr wrap="square" rtlCol="0">
            <a:spAutoFit/>
          </a:bodyPr>
          <a:p>
            <a:pPr algn="l"/>
            <a:r>
              <a:rPr lang="zh-CN" altLang="en-US">
                <a:solidFill>
                  <a:schemeClr val="accent3"/>
                </a:solidFill>
              </a:rPr>
              <a:t>下载证明密钥和验证密钥</a:t>
            </a:r>
            <a:endParaRPr lang="zh-CN" altLang="en-US">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7865" y="1386840"/>
            <a:ext cx="10346055" cy="4246245"/>
          </a:xfrm>
          <a:prstGeom prst="rect">
            <a:avLst/>
          </a:prstGeom>
          <a:noFill/>
        </p:spPr>
        <p:txBody>
          <a:bodyPr wrap="square" rtlCol="0">
            <a:spAutoFit/>
          </a:bodyPr>
          <a:p>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4</a:t>
            </a:r>
            <a:r>
              <a:rPr lang="zh-CN" altLang="en-US">
                <a:solidFill>
                  <a:schemeClr val="accent1"/>
                </a:solidFill>
                <a:latin typeface="仿宋" panose="02010609060101010101" charset="-122"/>
                <a:ea typeface="仿宋" panose="02010609060101010101" charset="-122"/>
                <a:cs typeface="仿宋" panose="02010609060101010101" charset="-122"/>
              </a:rPr>
              <a:t>）随后将下载约</a:t>
            </a:r>
            <a:r>
              <a:rPr lang="en-US" altLang="zh-CN">
                <a:solidFill>
                  <a:schemeClr val="accent1"/>
                </a:solidFill>
                <a:latin typeface="仿宋" panose="02010609060101010101" charset="-122"/>
                <a:ea typeface="仿宋" panose="02010609060101010101" charset="-122"/>
                <a:cs typeface="仿宋" panose="02010609060101010101" charset="-122"/>
              </a:rPr>
              <a:t>911MB</a:t>
            </a:r>
            <a:r>
              <a:rPr lang="zh-CN" altLang="en-US">
                <a:solidFill>
                  <a:schemeClr val="accent1"/>
                </a:solidFill>
                <a:latin typeface="仿宋" panose="02010609060101010101" charset="-122"/>
                <a:ea typeface="仿宋" panose="02010609060101010101" charset="-122"/>
                <a:cs typeface="仿宋" panose="02010609060101010101" charset="-122"/>
              </a:rPr>
              <a:t>的密钥内容至～</a:t>
            </a:r>
            <a:r>
              <a:rPr lang="en-US" altLang="zh-CN">
                <a:solidFill>
                  <a:schemeClr val="accent1"/>
                </a:solidFill>
                <a:latin typeface="仿宋" panose="02010609060101010101" charset="-122"/>
                <a:ea typeface="仿宋" panose="02010609060101010101" charset="-122"/>
                <a:cs typeface="仿宋" panose="02010609060101010101" charset="-122"/>
              </a:rPr>
              <a:t>/.zcash-params/</a:t>
            </a:r>
            <a:r>
              <a:rPr lang="zh-CN" altLang="en-US">
                <a:solidFill>
                  <a:schemeClr val="accent1"/>
                </a:solidFill>
                <a:latin typeface="仿宋" panose="02010609060101010101" charset="-122"/>
                <a:ea typeface="仿宋" panose="02010609060101010101" charset="-122"/>
                <a:cs typeface="仿宋" panose="02010609060101010101" charset="-122"/>
              </a:rPr>
              <a:t>目录中</a:t>
            </a:r>
            <a:r>
              <a:rPr lang="en-US" altLang="zh-CN">
                <a:solidFill>
                  <a:schemeClr val="accent1"/>
                </a:solidFill>
                <a:latin typeface="仿宋" panose="02010609060101010101" charset="-122"/>
                <a:ea typeface="仿宋" panose="02010609060101010101" charset="-122"/>
                <a:cs typeface="仿宋" panose="02010609060101010101" charset="-122"/>
              </a:rPr>
              <a:t>.</a:t>
            </a:r>
            <a:r>
              <a:rPr lang="zh-CN" altLang="en-US">
                <a:solidFill>
                  <a:schemeClr val="accent1"/>
                </a:solidFill>
                <a:latin typeface="仿宋" panose="02010609060101010101" charset="-122"/>
                <a:ea typeface="仿宋" panose="02010609060101010101" charset="-122"/>
                <a:cs typeface="仿宋" panose="02010609060101010101" charset="-122"/>
              </a:rPr>
              <a:t>目录中包含了与证明密钥和验证密钥相关的文件，如下所示：</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a:t>
            </a:r>
            <a:r>
              <a:rPr lang="en-US" altLang="zh-CN">
                <a:solidFill>
                  <a:schemeClr val="accent1"/>
                </a:solidFill>
                <a:latin typeface="仿宋" panose="02010609060101010101" charset="-122"/>
                <a:ea typeface="仿宋" panose="02010609060101010101" charset="-122"/>
                <a:cs typeface="仿宋" panose="02010609060101010101" charset="-122"/>
              </a:rPr>
              <a:t>5</a:t>
            </a:r>
            <a:r>
              <a:rPr lang="zh-CN" altLang="en-US">
                <a:solidFill>
                  <a:schemeClr val="accent1"/>
                </a:solidFill>
                <a:latin typeface="仿宋" panose="02010609060101010101" charset="-122"/>
                <a:ea typeface="仿宋" panose="02010609060101010101" charset="-122"/>
                <a:cs typeface="仿宋" panose="02010609060101010101" charset="-122"/>
              </a:rPr>
              <a:t>）待上述命令执行完毕后，可通过下列命令设置源代码：</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最终将生成一个</a:t>
            </a:r>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二进制文件，需要注意的是，上述命令以</a:t>
            </a:r>
            <a:r>
              <a:rPr lang="en-US" altLang="zh-CN">
                <a:solidFill>
                  <a:schemeClr val="accent1"/>
                </a:solidFill>
                <a:latin typeface="仿宋" panose="02010609060101010101" charset="-122"/>
                <a:ea typeface="仿宋" panose="02010609060101010101" charset="-122"/>
                <a:cs typeface="仿宋" panose="02010609060101010101" charset="-122"/>
              </a:rPr>
              <a:t>nproc</a:t>
            </a:r>
            <a:r>
              <a:rPr lang="zh-CN" altLang="en-US">
                <a:solidFill>
                  <a:schemeClr val="accent1"/>
                </a:solidFill>
                <a:latin typeface="仿宋" panose="02010609060101010101" charset="-122"/>
                <a:ea typeface="仿宋" panose="02010609060101010101" charset="-122"/>
                <a:cs typeface="仿宋" panose="02010609060101010101" charset="-122"/>
              </a:rPr>
              <a:t>作为参数，可获得系统中核数量或处理器的数量并予以显示，否则，可将</a:t>
            </a:r>
            <a:r>
              <a:rPr lang="en-US" altLang="zh-CN">
                <a:solidFill>
                  <a:schemeClr val="accent1"/>
                </a:solidFill>
                <a:latin typeface="仿宋" panose="02010609060101010101" charset="-122"/>
                <a:ea typeface="仿宋" panose="02010609060101010101" charset="-122"/>
                <a:cs typeface="仿宋" panose="02010609060101010101" charset="-122"/>
              </a:rPr>
              <a:t>nproc</a:t>
            </a:r>
            <a:r>
              <a:rPr lang="zh-CN" altLang="en-US">
                <a:solidFill>
                  <a:schemeClr val="accent1"/>
                </a:solidFill>
                <a:latin typeface="仿宋" panose="02010609060101010101" charset="-122"/>
                <a:ea typeface="仿宋" panose="02010609060101010101" charset="-122"/>
                <a:cs typeface="仿宋" panose="02010609060101010101" charset="-122"/>
              </a:rPr>
              <a:t>替换为系统中的处理器数量</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构建完成后，下一步是配置</a:t>
            </a:r>
            <a:r>
              <a:rPr lang="en-US" altLang="zh-CN">
                <a:solidFill>
                  <a:schemeClr val="accent1"/>
                </a:solidFill>
                <a:latin typeface="仿宋" panose="02010609060101010101" charset="-122"/>
                <a:ea typeface="仿宋" panose="02010609060101010101" charset="-122"/>
                <a:cs typeface="仿宋" panose="02010609060101010101" charset="-122"/>
              </a:rPr>
              <a:t>Zcash.</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pic>
        <p:nvPicPr>
          <p:cNvPr id="3" name="图片 2"/>
          <p:cNvPicPr>
            <a:picLocks noChangeAspect="1"/>
          </p:cNvPicPr>
          <p:nvPr/>
        </p:nvPicPr>
        <p:blipFill>
          <a:blip r:embed="rId1"/>
          <a:stretch>
            <a:fillRect/>
          </a:stretch>
        </p:blipFill>
        <p:spPr>
          <a:xfrm>
            <a:off x="1038225" y="2038985"/>
            <a:ext cx="4678680" cy="1463040"/>
          </a:xfrm>
          <a:prstGeom prst="rect">
            <a:avLst/>
          </a:prstGeom>
        </p:spPr>
      </p:pic>
      <p:pic>
        <p:nvPicPr>
          <p:cNvPr id="4" name="图片 3"/>
          <p:cNvPicPr>
            <a:picLocks noChangeAspect="1"/>
          </p:cNvPicPr>
          <p:nvPr/>
        </p:nvPicPr>
        <p:blipFill>
          <a:blip r:embed="rId2"/>
          <a:stretch>
            <a:fillRect/>
          </a:stretch>
        </p:blipFill>
        <p:spPr>
          <a:xfrm>
            <a:off x="1038225" y="4064635"/>
            <a:ext cx="2407920" cy="304800"/>
          </a:xfrm>
          <a:prstGeom prst="rect">
            <a:avLst/>
          </a:prstGeom>
        </p:spPr>
      </p:pic>
      <p:pic>
        <p:nvPicPr>
          <p:cNvPr id="8" name="图片 7"/>
          <p:cNvPicPr>
            <a:picLocks noChangeAspect="1"/>
          </p:cNvPicPr>
          <p:nvPr/>
        </p:nvPicPr>
        <p:blipFill>
          <a:blip r:embed="rId3"/>
          <a:stretch>
            <a:fillRect/>
          </a:stretch>
        </p:blipFill>
        <p:spPr>
          <a:xfrm>
            <a:off x="4546600" y="5125720"/>
            <a:ext cx="4754880" cy="14554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7149" y="675525"/>
            <a:ext cx="5500254" cy="46037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5.6.3  CPU</a:t>
            </a:r>
            <a:r>
              <a:rPr lang="zh-CN" altLang="en-US" sz="2400" dirty="0" smtClean="0">
                <a:latin typeface="华文中宋" panose="02010600040101010101" pitchFamily="2" charset="-122"/>
                <a:ea typeface="华文中宋" panose="02010600040101010101" pitchFamily="2" charset="-122"/>
              </a:rPr>
              <a:t>挖掘</a:t>
            </a:r>
            <a:endParaRPr lang="zh-CN" altLang="en-US" sz="2400" dirty="0" smtClean="0">
              <a:latin typeface="华文中宋" panose="02010600040101010101" pitchFamily="2" charset="-122"/>
              <a:ea typeface="华文中宋" panose="02010600040101010101" pitchFamily="2" charset="-122"/>
            </a:endParaRPr>
          </a:p>
        </p:txBody>
      </p:sp>
      <p:sp>
        <p:nvSpPr>
          <p:cNvPr id="5" name="文本框 4"/>
          <p:cNvSpPr txBox="1"/>
          <p:nvPr/>
        </p:nvSpPr>
        <p:spPr>
          <a:xfrm>
            <a:off x="697865" y="1376680"/>
            <a:ext cx="10346055" cy="2030095"/>
          </a:xfrm>
          <a:prstGeom prst="rect">
            <a:avLst/>
          </a:prstGeom>
          <a:noFill/>
        </p:spPr>
        <p:txBody>
          <a:bodyPr wrap="square" rtlCol="0">
            <a:spAutoFit/>
          </a:bodyPr>
          <a:p>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除了</a:t>
            </a:r>
            <a:r>
              <a:rPr lang="en-US" altLang="zh-CN">
                <a:solidFill>
                  <a:schemeClr val="accent1"/>
                </a:solidFill>
                <a:latin typeface="仿宋" panose="02010609060101010101" charset="-122"/>
                <a:ea typeface="仿宋" panose="02010609060101010101" charset="-122"/>
                <a:cs typeface="仿宋" panose="02010609060101010101" charset="-122"/>
              </a:rPr>
              <a:t>CPU</a:t>
            </a:r>
            <a:r>
              <a:rPr lang="zh-CN" altLang="en-US">
                <a:solidFill>
                  <a:schemeClr val="accent1"/>
                </a:solidFill>
                <a:latin typeface="仿宋" panose="02010609060101010101" charset="-122"/>
                <a:ea typeface="仿宋" panose="02010609060101010101" charset="-122"/>
                <a:cs typeface="仿宋" panose="02010609060101010101" charset="-122"/>
              </a:rPr>
              <a:t>挖掘机制之外，还可采用</a:t>
            </a:r>
            <a:r>
              <a:rPr lang="en-US" altLang="zh-CN">
                <a:solidFill>
                  <a:schemeClr val="accent1"/>
                </a:solidFill>
                <a:latin typeface="仿宋" panose="02010609060101010101" charset="-122"/>
                <a:ea typeface="仿宋" panose="02010609060101010101" charset="-122"/>
                <a:cs typeface="仿宋" panose="02010609060101010101" charset="-122"/>
              </a:rPr>
              <a:t>GPU</a:t>
            </a:r>
            <a:r>
              <a:rPr lang="zh-CN" altLang="en-US">
                <a:solidFill>
                  <a:schemeClr val="accent1"/>
                </a:solidFill>
                <a:latin typeface="仿宋" panose="02010609060101010101" charset="-122"/>
                <a:ea typeface="仿宋" panose="02010609060101010101" charset="-122"/>
                <a:cs typeface="仿宋" panose="02010609060101010101" charset="-122"/>
              </a:rPr>
              <a:t>挖掘，对此官方尚未发布</a:t>
            </a:r>
            <a:r>
              <a:rPr lang="en-US" altLang="zh-CN">
                <a:solidFill>
                  <a:schemeClr val="accent1"/>
                </a:solidFill>
                <a:latin typeface="仿宋" panose="02010609060101010101" charset="-122"/>
                <a:ea typeface="仿宋" panose="02010609060101010101" charset="-122"/>
                <a:cs typeface="仿宋" panose="02010609060101010101" charset="-122"/>
              </a:rPr>
              <a:t>GPU</a:t>
            </a:r>
            <a:r>
              <a:rPr lang="zh-CN" altLang="en-US">
                <a:solidFill>
                  <a:schemeClr val="accent1"/>
                </a:solidFill>
                <a:latin typeface="仿宋" panose="02010609060101010101" charset="-122"/>
                <a:ea typeface="仿宋" panose="02010609060101010101" charset="-122"/>
                <a:cs typeface="仿宋" panose="02010609060101010101" charset="-122"/>
              </a:rPr>
              <a:t>矿工，但开源工作者已对此进行了充分的准备，于此同时，</a:t>
            </a:r>
            <a:r>
              <a:rPr lang="en-US" altLang="zh-CN">
                <a:solidFill>
                  <a:schemeClr val="accent1"/>
                </a:solidFill>
                <a:latin typeface="仿宋" panose="02010609060101010101" charset="-122"/>
                <a:ea typeface="仿宋" panose="02010609060101010101" charset="-122"/>
                <a:cs typeface="仿宋" panose="02010609060101010101" charset="-122"/>
              </a:rPr>
              <a:t>Zcash Company </a:t>
            </a:r>
            <a:r>
              <a:rPr lang="zh-CN" altLang="en-US">
                <a:solidFill>
                  <a:schemeClr val="accent1"/>
                </a:solidFill>
                <a:latin typeface="仿宋" panose="02010609060101010101" charset="-122"/>
                <a:ea typeface="仿宋" panose="02010609060101010101" charset="-122"/>
                <a:cs typeface="仿宋" panose="02010609060101010101" charset="-122"/>
              </a:rPr>
              <a:t>也鼓励开发人员构造并提交</a:t>
            </a:r>
            <a:r>
              <a:rPr lang="en-US" altLang="zh-CN">
                <a:solidFill>
                  <a:schemeClr val="accent1"/>
                </a:solidFill>
                <a:latin typeface="仿宋" panose="02010609060101010101" charset="-122"/>
                <a:ea typeface="仿宋" panose="02010609060101010101" charset="-122"/>
                <a:cs typeface="仿宋" panose="02010609060101010101" charset="-122"/>
              </a:rPr>
              <a:t>CPU</a:t>
            </a:r>
            <a:r>
              <a:rPr lang="zh-CN" altLang="en-US">
                <a:solidFill>
                  <a:schemeClr val="accent1"/>
                </a:solidFill>
                <a:latin typeface="仿宋" panose="02010609060101010101" charset="-122"/>
                <a:ea typeface="仿宋" panose="02010609060101010101" charset="-122"/>
                <a:cs typeface="仿宋" panose="02010609060101010101" charset="-122"/>
              </a:rPr>
              <a:t>和</a:t>
            </a:r>
            <a:r>
              <a:rPr lang="en-US" altLang="zh-CN">
                <a:solidFill>
                  <a:schemeClr val="accent1"/>
                </a:solidFill>
                <a:latin typeface="仿宋" panose="02010609060101010101" charset="-122"/>
                <a:ea typeface="仿宋" panose="02010609060101010101" charset="-122"/>
                <a:cs typeface="仿宋" panose="02010609060101010101" charset="-122"/>
              </a:rPr>
              <a:t>GPU</a:t>
            </a:r>
            <a:r>
              <a:rPr lang="zh-CN" altLang="en-US">
                <a:solidFill>
                  <a:schemeClr val="accent1"/>
                </a:solidFill>
                <a:latin typeface="仿宋" panose="02010609060101010101" charset="-122"/>
                <a:ea typeface="仿宋" panose="02010609060101010101" charset="-122"/>
                <a:cs typeface="仿宋" panose="02010609060101010101" charset="-122"/>
              </a:rPr>
              <a:t>矿工，可访问</a:t>
            </a:r>
            <a:endParaRPr lang="zh-CN" altLang="en-US">
              <a:solidFill>
                <a:schemeClr val="accent1"/>
              </a:solidFill>
              <a:latin typeface="仿宋" panose="02010609060101010101" charset="-122"/>
              <a:ea typeface="仿宋" panose="02010609060101010101" charset="-122"/>
              <a:cs typeface="仿宋" panose="02010609060101010101" charset="-122"/>
            </a:endParaRPr>
          </a:p>
          <a:p>
            <a:r>
              <a:rPr lang="en-US" altLang="zh-CN">
                <a:solidFill>
                  <a:schemeClr val="accent1"/>
                </a:solidFill>
                <a:latin typeface="仿宋" panose="02010609060101010101" charset="-122"/>
                <a:ea typeface="仿宋" panose="02010609060101010101" charset="-122"/>
                <a:cs typeface="仿宋" panose="02010609060101010101" charset="-122"/>
              </a:rPr>
              <a:t>http://zcashminers.org/</a:t>
            </a:r>
            <a:endParaRPr lang="en-US" altLang="zh-CN">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    除此之外，还可使用在线云计算供应商提供的云挖掘合约，其中云挖掘服务提供商代表客户进行挖掘，除了云挖掘合约之外，矿工还可使用自己的设备并通过矿池进行挖掘，例如</a:t>
            </a:r>
            <a:r>
              <a:rPr lang="en-US" altLang="zh-CN">
                <a:solidFill>
                  <a:schemeClr val="accent1"/>
                </a:solidFill>
                <a:latin typeface="仿宋" panose="02010609060101010101" charset="-122"/>
                <a:ea typeface="仿宋" panose="02010609060101010101" charset="-122"/>
                <a:cs typeface="仿宋" panose="02010609060101010101" charset="-122"/>
              </a:rPr>
              <a:t>Zcash</a:t>
            </a:r>
            <a:r>
              <a:rPr lang="zh-CN" altLang="en-US">
                <a:solidFill>
                  <a:schemeClr val="accent1"/>
                </a:solidFill>
                <a:latin typeface="仿宋" panose="02010609060101010101" charset="-122"/>
                <a:ea typeface="仿宋" panose="02010609060101010101" charset="-122"/>
                <a:cs typeface="仿宋" panose="02010609060101010101" charset="-122"/>
              </a:rPr>
              <a:t>矿池</a:t>
            </a:r>
            <a:r>
              <a:rPr lang="en-US" altLang="zh-CN">
                <a:solidFill>
                  <a:schemeClr val="accent1"/>
                </a:solidFill>
                <a:latin typeface="仿宋" panose="02010609060101010101" charset="-122"/>
                <a:ea typeface="仿宋" panose="02010609060101010101" charset="-122"/>
                <a:cs typeface="仿宋" panose="02010609060101010101" charset="-122"/>
              </a:rPr>
              <a:t>.</a:t>
            </a:r>
            <a:endParaRPr lang="en-US" altLang="zh-CN">
              <a:solidFill>
                <a:schemeClr val="accent1"/>
              </a:solidFill>
              <a:latin typeface="仿宋" panose="02010609060101010101" charset="-122"/>
              <a:ea typeface="仿宋" panose="02010609060101010101" charset="-122"/>
              <a:cs typeface="仿宋" panose="02010609060101010101" charset="-122"/>
            </a:endParaRPr>
          </a:p>
          <a:p>
            <a:r>
              <a:rPr lang="zh-CN" altLang="en-US">
                <a:solidFill>
                  <a:schemeClr val="accent1"/>
                </a:solidFill>
                <a:latin typeface="仿宋" panose="02010609060101010101" charset="-122"/>
                <a:ea typeface="仿宋" panose="02010609060101010101" charset="-122"/>
                <a:cs typeface="仿宋" panose="02010609060101010101" charset="-122"/>
              </a:rPr>
              <a:t>通过下列各步骤可在</a:t>
            </a:r>
            <a:r>
              <a:rPr lang="en-US" altLang="zh-CN">
                <a:solidFill>
                  <a:schemeClr val="accent1"/>
                </a:solidFill>
                <a:latin typeface="仿宋" panose="02010609060101010101" charset="-122"/>
                <a:ea typeface="仿宋" panose="02010609060101010101" charset="-122"/>
                <a:cs typeface="仿宋" panose="02010609060101010101" charset="-122"/>
              </a:rPr>
              <a:t>Ubuntu Linux </a:t>
            </a:r>
            <a:r>
              <a:rPr lang="zh-CN" altLang="en-US">
                <a:solidFill>
                  <a:schemeClr val="accent1"/>
                </a:solidFill>
                <a:latin typeface="仿宋" panose="02010609060101010101" charset="-122"/>
                <a:ea typeface="仿宋" panose="02010609060101010101" charset="-122"/>
                <a:cs typeface="仿宋" panose="02010609060101010101" charset="-122"/>
              </a:rPr>
              <a:t>发行版上下载并编译</a:t>
            </a:r>
            <a:r>
              <a:rPr lang="en-US" altLang="zh-CN">
                <a:solidFill>
                  <a:schemeClr val="accent1"/>
                </a:solidFill>
                <a:latin typeface="仿宋" panose="02010609060101010101" charset="-122"/>
                <a:ea typeface="仿宋" panose="02010609060101010101" charset="-122"/>
                <a:cs typeface="仿宋" panose="02010609060101010101" charset="-122"/>
              </a:rPr>
              <a:t>nheqminer</a:t>
            </a:r>
            <a:endParaRPr lang="zh-CN" altLang="en-US">
              <a:solidFill>
                <a:schemeClr val="accent1"/>
              </a:solidFill>
              <a:latin typeface="仿宋" panose="02010609060101010101" charset="-122"/>
              <a:ea typeface="仿宋" panose="02010609060101010101" charset="-122"/>
              <a:cs typeface="仿宋" panose="02010609060101010101" charset="-122"/>
            </a:endParaRPr>
          </a:p>
          <a:p>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pic>
        <p:nvPicPr>
          <p:cNvPr id="3" name="图片 2"/>
          <p:cNvPicPr>
            <a:picLocks noChangeAspect="1"/>
          </p:cNvPicPr>
          <p:nvPr/>
        </p:nvPicPr>
        <p:blipFill>
          <a:blip r:embed="rId1"/>
          <a:stretch>
            <a:fillRect/>
          </a:stretch>
        </p:blipFill>
        <p:spPr>
          <a:xfrm>
            <a:off x="946785" y="3265170"/>
            <a:ext cx="4861560" cy="1623060"/>
          </a:xfrm>
          <a:prstGeom prst="rect">
            <a:avLst/>
          </a:prstGeom>
        </p:spPr>
      </p:pic>
      <p:sp>
        <p:nvSpPr>
          <p:cNvPr id="4" name="文本框 3"/>
          <p:cNvSpPr txBox="1"/>
          <p:nvPr/>
        </p:nvSpPr>
        <p:spPr>
          <a:xfrm>
            <a:off x="697865" y="5375910"/>
            <a:ext cx="8061325" cy="368300"/>
          </a:xfrm>
          <a:prstGeom prst="rect">
            <a:avLst/>
          </a:prstGeom>
          <a:noFill/>
        </p:spPr>
        <p:txBody>
          <a:bodyPr wrap="square" rtlCol="0">
            <a:spAutoFit/>
          </a:bodyPr>
          <a:p>
            <a:pPr algn="l">
              <a:buNone/>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上述各步骤执行完毕后，即可采用下列命令运行nhequminer:</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pic>
        <p:nvPicPr>
          <p:cNvPr id="8" name="图片 7"/>
          <p:cNvPicPr>
            <a:picLocks noChangeAspect="1"/>
          </p:cNvPicPr>
          <p:nvPr/>
        </p:nvPicPr>
        <p:blipFill>
          <a:blip r:embed="rId2"/>
          <a:stretch>
            <a:fillRect/>
          </a:stretch>
        </p:blipFill>
        <p:spPr>
          <a:xfrm>
            <a:off x="1061085" y="5957570"/>
            <a:ext cx="4747260" cy="358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4365" y="1430655"/>
            <a:ext cx="10740390" cy="4661535"/>
          </a:xfrm>
          <a:prstGeom prst="rect">
            <a:avLst/>
          </a:prstGeom>
          <a:noFill/>
        </p:spPr>
        <p:txBody>
          <a:bodyPr wrap="square" rtlCol="0">
            <a:spAutoFit/>
          </a:bodyPr>
          <a:p>
            <a:pPr algn="l">
              <a:lnSpc>
                <a:spcPct val="150000"/>
              </a:lnSpc>
              <a:buFont typeface="+mj-lt"/>
            </a:pPr>
            <a:r>
              <a:rPr lang="en-US" altLang="zh-CN">
                <a:solidFill>
                  <a:schemeClr val="accent1"/>
                </a:solidFill>
                <a:latin typeface="仿宋" panose="02010609060101010101" charset="-122"/>
                <a:ea typeface="仿宋" panose="02010609060101010101" charset="-122"/>
                <a:cs typeface="仿宋" panose="02010609060101010101" charset="-122"/>
              </a:rPr>
              <a:t>   </a:t>
            </a:r>
            <a:r>
              <a:rPr lang="zh-CN" altLang="en-US" sz="2000">
                <a:solidFill>
                  <a:schemeClr val="accent1"/>
                </a:solidFill>
                <a:latin typeface="仿宋" panose="02010609060101010101" charset="-122"/>
                <a:ea typeface="仿宋" panose="02010609060101010101" charset="-122"/>
                <a:cs typeface="仿宋" panose="02010609060101010101" charset="-122"/>
              </a:rPr>
              <a:t>比特币获得巨大成功随后一些替代币(山寨币)项目即启动。比特币于2009年发布，2011年便推出了第一个替代币项目(名为Namecoin）。根据替代币发展的主要目的，可以将其大致分为两类。如果主要目的是建立一个去中心化的区块链平台，则称为</a:t>
            </a:r>
            <a:r>
              <a:rPr lang="zh-CN" altLang="en-US" sz="2000" b="1">
                <a:solidFill>
                  <a:schemeClr val="accent1"/>
                </a:solidFill>
                <a:latin typeface="仿宋" panose="02010609060101010101" charset="-122"/>
                <a:ea typeface="仿宋" panose="02010609060101010101" charset="-122"/>
                <a:cs typeface="仿宋" panose="02010609060101010101" charset="-122"/>
              </a:rPr>
              <a:t>替代链</a:t>
            </a:r>
            <a:r>
              <a:rPr lang="zh-CN" altLang="en-US" sz="2000">
                <a:solidFill>
                  <a:schemeClr val="accent1"/>
                </a:solidFill>
                <a:latin typeface="仿宋" panose="02010609060101010101" charset="-122"/>
                <a:ea typeface="仿宋" panose="02010609060101010101" charset="-122"/>
                <a:cs typeface="仿宋" panose="02010609060101010101" charset="-122"/>
              </a:rPr>
              <a:t>;如果替代项目的唯一目的是引入一种新的虚拟货币，则称作</a:t>
            </a:r>
            <a:r>
              <a:rPr lang="zh-CN" altLang="en-US" sz="2000" b="1">
                <a:solidFill>
                  <a:schemeClr val="accent1"/>
                </a:solidFill>
                <a:latin typeface="仿宋" panose="02010609060101010101" charset="-122"/>
                <a:ea typeface="仿宋" panose="02010609060101010101" charset="-122"/>
                <a:cs typeface="仿宋" panose="02010609060101010101" charset="-122"/>
              </a:rPr>
              <a:t>替代币</a:t>
            </a:r>
            <a:r>
              <a:rPr lang="zh-CN" altLang="en-US" sz="2000">
                <a:solidFill>
                  <a:schemeClr val="accent1"/>
                </a:solidFill>
                <a:latin typeface="仿宋" panose="02010609060101010101" charset="-122"/>
                <a:ea typeface="仿宋" panose="02010609060101010101" charset="-122"/>
                <a:cs typeface="仿宋" panose="02010609060101010101" charset="-122"/>
              </a:rPr>
              <a:t>。替代区块链将在本书后续章节中详细讨论。</a:t>
            </a:r>
            <a:endParaRPr lang="zh-CN" altLang="en-US" sz="20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pPr>
            <a:r>
              <a:rPr lang="zh-CN" altLang="en-US" sz="2000">
                <a:solidFill>
                  <a:schemeClr val="accent1"/>
                </a:solidFill>
                <a:latin typeface="仿宋" panose="02010609060101010101" charset="-122"/>
                <a:ea typeface="仿宋" panose="02010609060101010101" charset="-122"/>
                <a:cs typeface="仿宋" panose="02010609060101010101" charset="-122"/>
              </a:rPr>
              <a:t>  这一章主要介绍替代币(altcoin) ，旨在引入一种新的虚拟货币。尽管某些人提出了基于比特币替代协议，并以此提供各项服务，例如 Namecoin,但其主要目的是提供去中心化的命名和身份服务，而不是货币。</a:t>
            </a:r>
            <a:endParaRPr lang="zh-CN" altLang="en-US" sz="20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pPr>
            <a:r>
              <a:rPr lang="zh-CN" altLang="en-US" sz="2000"/>
              <a:t>    </a:t>
            </a:r>
            <a:r>
              <a:rPr lang="zh-CN" altLang="en-US" sz="2000">
                <a:solidFill>
                  <a:schemeClr val="accent1"/>
                </a:solidFill>
                <a:latin typeface="仿宋" panose="02010609060101010101" charset="-122"/>
                <a:ea typeface="仿宋" panose="02010609060101010101" charset="-122"/>
                <a:cs typeface="仿宋" panose="02010609060101010101" charset="-122"/>
              </a:rPr>
              <a:t>根据定义，在产生硬分叉的情况下可产生一种替代币，然而此处并不存在明文规定以表明哪一个链将变为替代币.这种情况近期出现在以太坊中.</a:t>
            </a:r>
            <a:endParaRPr lang="zh-CN" altLang="en-US" sz="20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pPr>
            <a:r>
              <a:rPr lang="zh-CN" altLang="en-US">
                <a:solidFill>
                  <a:schemeClr val="accent1"/>
                </a:solidFill>
                <a:latin typeface="仿宋" panose="02010609060101010101" charset="-122"/>
                <a:ea typeface="仿宋" panose="02010609060101010101" charset="-122"/>
                <a:cs typeface="仿宋" panose="02010609060101010101" charset="-122"/>
              </a:rPr>
              <a:t>   </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379970" y="6015990"/>
            <a:ext cx="3042285" cy="368300"/>
          </a:xfrm>
          <a:prstGeom prst="rect">
            <a:avLst/>
          </a:prstGeom>
          <a:noFill/>
        </p:spPr>
        <p:txBody>
          <a:bodyPr wrap="square" rtlCol="0">
            <a:spAutoFit/>
          </a:bodyPr>
          <a:p>
            <a:pPr algn="l"/>
            <a:r>
              <a:rPr lang="zh-CN" altLang="en-US">
                <a:solidFill>
                  <a:schemeClr val="accent3"/>
                </a:solidFill>
              </a:rPr>
              <a:t>利用</a:t>
            </a:r>
            <a:r>
              <a:rPr lang="en-US" altLang="zh-CN">
                <a:solidFill>
                  <a:schemeClr val="accent3"/>
                </a:solidFill>
              </a:rPr>
              <a:t>Zcash T</a:t>
            </a:r>
            <a:r>
              <a:rPr lang="zh-CN" altLang="en-US">
                <a:solidFill>
                  <a:schemeClr val="accent3"/>
                </a:solidFill>
              </a:rPr>
              <a:t>地址接收支付</a:t>
            </a:r>
            <a:endParaRPr lang="zh-CN" altLang="en-US">
              <a:solidFill>
                <a:schemeClr val="accent3"/>
              </a:solidFill>
            </a:endParaRPr>
          </a:p>
        </p:txBody>
      </p:sp>
      <p:pic>
        <p:nvPicPr>
          <p:cNvPr id="5" name="图片 4"/>
          <p:cNvPicPr>
            <a:picLocks noChangeAspect="1"/>
          </p:cNvPicPr>
          <p:nvPr/>
        </p:nvPicPr>
        <p:blipFill>
          <a:blip r:embed="rId1"/>
          <a:stretch>
            <a:fillRect/>
          </a:stretch>
        </p:blipFill>
        <p:spPr>
          <a:xfrm>
            <a:off x="601345" y="1195070"/>
            <a:ext cx="6649085" cy="2681605"/>
          </a:xfrm>
          <a:prstGeom prst="rect">
            <a:avLst/>
          </a:prstGeom>
        </p:spPr>
      </p:pic>
      <p:sp>
        <p:nvSpPr>
          <p:cNvPr id="6" name="文本框 5"/>
          <p:cNvSpPr txBox="1"/>
          <p:nvPr/>
        </p:nvSpPr>
        <p:spPr>
          <a:xfrm>
            <a:off x="690880" y="736600"/>
            <a:ext cx="5537200" cy="368300"/>
          </a:xfrm>
          <a:prstGeom prst="rect">
            <a:avLst/>
          </a:prstGeom>
          <a:noFill/>
        </p:spPr>
        <p:txBody>
          <a:bodyPr wrap="square" rtlCol="0">
            <a:spAutoFit/>
          </a:bodyPr>
          <a:p>
            <a:r>
              <a:rPr lang="zh-CN" altLang="en-US">
                <a:solidFill>
                  <a:schemeClr val="accent3"/>
                </a:solidFill>
              </a:rPr>
              <a:t>下图显示了</a:t>
            </a:r>
            <a:r>
              <a:rPr lang="en-US" altLang="zh-CN">
                <a:solidFill>
                  <a:schemeClr val="accent3"/>
                </a:solidFill>
              </a:rPr>
              <a:t>Windows</a:t>
            </a:r>
            <a:r>
              <a:rPr lang="zh-CN" altLang="en-US">
                <a:solidFill>
                  <a:schemeClr val="accent3"/>
                </a:solidFill>
              </a:rPr>
              <a:t>环境下的</a:t>
            </a:r>
            <a:r>
              <a:rPr lang="en-US" altLang="zh-CN">
                <a:solidFill>
                  <a:schemeClr val="accent3"/>
                </a:solidFill>
              </a:rPr>
              <a:t>Zcash</a:t>
            </a:r>
            <a:r>
              <a:rPr lang="zh-CN" altLang="en-US">
                <a:solidFill>
                  <a:schemeClr val="accent3"/>
                </a:solidFill>
              </a:rPr>
              <a:t>矿工</a:t>
            </a:r>
            <a:endParaRPr lang="zh-CN" altLang="en-US">
              <a:solidFill>
                <a:schemeClr val="accent3"/>
              </a:solidFill>
            </a:endParaRPr>
          </a:p>
        </p:txBody>
      </p:sp>
      <p:pic>
        <p:nvPicPr>
          <p:cNvPr id="8" name="图片 7"/>
          <p:cNvPicPr>
            <a:picLocks noChangeAspect="1"/>
          </p:cNvPicPr>
          <p:nvPr/>
        </p:nvPicPr>
        <p:blipFill>
          <a:blip r:embed="rId2"/>
          <a:srcRect l="469" t="103" r="2080"/>
          <a:stretch>
            <a:fillRect/>
          </a:stretch>
        </p:blipFill>
        <p:spPr>
          <a:xfrm>
            <a:off x="601345" y="4177030"/>
            <a:ext cx="6649085" cy="2336800"/>
          </a:xfrm>
          <a:prstGeom prst="rect">
            <a:avLst/>
          </a:prstGeom>
        </p:spPr>
      </p:pic>
      <p:sp>
        <p:nvSpPr>
          <p:cNvPr id="11" name="文本框 10"/>
          <p:cNvSpPr txBox="1"/>
          <p:nvPr/>
        </p:nvSpPr>
        <p:spPr>
          <a:xfrm>
            <a:off x="7379970" y="3432810"/>
            <a:ext cx="3352165" cy="368300"/>
          </a:xfrm>
          <a:prstGeom prst="rect">
            <a:avLst/>
          </a:prstGeom>
          <a:noFill/>
        </p:spPr>
        <p:txBody>
          <a:bodyPr wrap="square" rtlCol="0">
            <a:spAutoFit/>
          </a:bodyPr>
          <a:p>
            <a:r>
              <a:rPr lang="zh-CN" altLang="en-US">
                <a:solidFill>
                  <a:schemeClr val="accent3"/>
                </a:solidFill>
              </a:rPr>
              <a:t>利用</a:t>
            </a:r>
            <a:r>
              <a:rPr lang="en-US" altLang="zh-CN">
                <a:solidFill>
                  <a:schemeClr val="accent3"/>
                </a:solidFill>
              </a:rPr>
              <a:t>BTC</a:t>
            </a:r>
            <a:r>
              <a:rPr lang="zh-CN" altLang="en-US">
                <a:solidFill>
                  <a:schemeClr val="accent3"/>
                </a:solidFill>
              </a:rPr>
              <a:t>地址接受支付</a:t>
            </a:r>
            <a:endParaRPr lang="zh-CN" altLang="en-US">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9160" y="1857665"/>
            <a:ext cx="9004300" cy="1446550"/>
          </a:xfrm>
          <a:prstGeom prst="rect">
            <a:avLst/>
          </a:prstGeom>
          <a:noFill/>
        </p:spPr>
        <p:txBody>
          <a:bodyPr wrap="square" rtlCol="0">
            <a:spAutoFit/>
          </a:bodyPr>
          <a:lstStyle/>
          <a:p>
            <a:pPr algn="ctr"/>
            <a:r>
              <a:rPr lang="en-US" altLang="zh-CN" sz="8800" b="1" dirty="0" smtClean="0">
                <a:solidFill>
                  <a:schemeClr val="bg1"/>
                </a:solidFill>
                <a:latin typeface="微软雅黑" panose="020B0503020204020204" pitchFamily="34" charset="-122"/>
                <a:ea typeface="微软雅黑" panose="020B0503020204020204" pitchFamily="34" charset="-122"/>
              </a:rPr>
              <a:t>Q&amp;A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895" y="2753995"/>
            <a:ext cx="10067925" cy="3415030"/>
          </a:xfrm>
          <a:prstGeom prst="rect">
            <a:avLst/>
          </a:prstGeom>
          <a:noFill/>
        </p:spPr>
        <p:txBody>
          <a:bodyPr wrap="square" rtlCol="0">
            <a:spAutoFit/>
          </a:bodyPr>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构造新的区块链</a:t>
            </a:r>
            <a:r>
              <a:rPr lang="zh-CN" altLang="en-US">
                <a:solidFill>
                  <a:schemeClr val="accent1"/>
                </a:solidFill>
                <a:latin typeface="仿宋" panose="02010609060101010101" charset="-122"/>
                <a:ea typeface="仿宋" panose="02010609060101010101" charset="-122"/>
                <a:cs typeface="仿宋" panose="02010609060101010101" charset="-122"/>
              </a:rPr>
              <a:t>：替代币可以创建一种新的区块链。并将货币分配给矿工.</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“燃烧”证明</a:t>
            </a:r>
            <a:r>
              <a:rPr lang="zh-CN" altLang="en-US">
                <a:solidFill>
                  <a:schemeClr val="accent1"/>
                </a:solidFill>
                <a:latin typeface="仿宋" panose="02010609060101010101" charset="-122"/>
                <a:ea typeface="仿宋" panose="02010609060101010101" charset="-122"/>
                <a:cs typeface="仿宋" panose="02010609060101010101" charset="-122"/>
              </a:rPr>
              <a:t>：另一种将初始资金分配屁给新的替代币的方法是燃烧证明，也称为单向限定或价格上限，在这种方法中，用户永久地销毁一定数量的比特币，与所发行的替代币数量成正比例.</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所有权证明</a:t>
            </a:r>
            <a:r>
              <a:rPr lang="zh-CN" altLang="en-US">
                <a:solidFill>
                  <a:schemeClr val="accent1"/>
                </a:solidFill>
                <a:latin typeface="仿宋" panose="02010609060101010101" charset="-122"/>
                <a:ea typeface="仿宋" panose="02010609060101010101" charset="-122"/>
                <a:cs typeface="仿宋" panose="02010609060101010101" charset="-122"/>
              </a:rPr>
              <a:t>：还有一种方法是证明用户拥有一 定数量的比特币，而不是永久地销毁比特币。通过将替代币区块链接至比特币区块，所有权证明可用于发行替代币。</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r>
              <a:rPr lang="zh-CN" altLang="en-US" b="1">
                <a:solidFill>
                  <a:schemeClr val="accent1"/>
                </a:solidFill>
                <a:latin typeface="仿宋" panose="02010609060101010101" charset="-122"/>
                <a:ea typeface="仿宋" panose="02010609060101010101" charset="-122"/>
                <a:cs typeface="仿宋" panose="02010609060101010101" charset="-122"/>
              </a:rPr>
              <a:t>楔入式侧链技术</a:t>
            </a:r>
            <a:r>
              <a:rPr lang="zh-CN" altLang="en-US">
                <a:solidFill>
                  <a:schemeClr val="accent1"/>
                </a:solidFill>
                <a:latin typeface="仿宋" panose="02010609060101010101" charset="-122"/>
                <a:ea typeface="仿宋" panose="02010609060101010101" charset="-122"/>
                <a:cs typeface="仿宋" panose="02010609060101010101" charset="-122"/>
              </a:rPr>
              <a:t>:顾名思义，侧链是与比特币网络分离的区块链，但比特币可以转移至侧链。同样，替代币也可以被转移回比特币网络，这一概念叫作双向楔入(peg)。</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Wingdings" panose="05000000000000000000" charset="0"/>
              <a:buChar char="p"/>
            </a:pP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
        <p:nvSpPr>
          <p:cNvPr id="5" name="文本框 4"/>
          <p:cNvSpPr txBox="1"/>
          <p:nvPr/>
        </p:nvSpPr>
        <p:spPr>
          <a:xfrm>
            <a:off x="810895" y="1000760"/>
            <a:ext cx="9951720" cy="1753235"/>
          </a:xfrm>
          <a:prstGeom prst="rect">
            <a:avLst/>
          </a:prstGeom>
          <a:noFill/>
        </p:spPr>
        <p:txBody>
          <a:bodyPr wrap="square" rtlCol="0" anchor="t">
            <a:spAutoFit/>
          </a:bodyPr>
          <a:p>
            <a:pPr algn="l">
              <a:lnSpc>
                <a:spcPct val="150000"/>
              </a:lnSpc>
              <a:buFont typeface="+mj-lt"/>
            </a:pPr>
            <a:r>
              <a:rPr lang="zh-CN" altLang="en-US" b="1">
                <a:solidFill>
                  <a:schemeClr val="accent1"/>
                </a:solidFill>
                <a:latin typeface="仿宋" panose="02010609060101010101" charset="-122"/>
                <a:ea typeface="仿宋" panose="02010609060101010101" charset="-122"/>
                <a:cs typeface="仿宋" panose="02010609060101010101" charset="-122"/>
                <a:sym typeface="+mn-ea"/>
              </a:rPr>
              <a:t>替代币必须能够吸引新的用户、交易和矿工，否则货币将不存在任何价值</a:t>
            </a:r>
            <a:r>
              <a:rPr lang="zh-CN" altLang="en-US">
                <a:solidFill>
                  <a:schemeClr val="accent1"/>
                </a:solidFill>
                <a:latin typeface="仿宋" panose="02010609060101010101" charset="-122"/>
                <a:ea typeface="仿宋" panose="02010609060101010101" charset="-122"/>
                <a:cs typeface="仿宋" panose="02010609060101010101" charset="-122"/>
                <a:sym typeface="+mn-ea"/>
              </a:rPr>
              <a:t>。</a:t>
            </a:r>
            <a:endParaRPr lang="zh-CN" altLang="en-US">
              <a:solidFill>
                <a:schemeClr val="accent1"/>
              </a:solidFill>
              <a:latin typeface="仿宋" panose="02010609060101010101" charset="-122"/>
              <a:ea typeface="仿宋" panose="02010609060101010101" charset="-122"/>
              <a:cs typeface="仿宋" panose="02010609060101010101" charset="-122"/>
              <a:sym typeface="+mn-ea"/>
            </a:endParaRPr>
          </a:p>
          <a:p>
            <a:pPr algn="l">
              <a:lnSpc>
                <a:spcPct val="150000"/>
              </a:lnSpc>
              <a:buFont typeface="+mj-lt"/>
            </a:pPr>
            <a:r>
              <a:rPr lang="zh-CN" altLang="en-US">
                <a:solidFill>
                  <a:schemeClr val="accent1"/>
                </a:solidFill>
                <a:latin typeface="仿宋" panose="02010609060101010101" charset="-122"/>
                <a:ea typeface="仿宋" panose="02010609060101010101" charset="-122"/>
                <a:cs typeface="仿宋" panose="02010609060101010101" charset="-122"/>
                <a:sym typeface="+mn-ea"/>
              </a:rPr>
              <a:t>鉴于网络效应和社区的可接受性，货币可具有一定的价值</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r>
              <a:rPr lang="zh-CN" altLang="en-US">
                <a:solidFill>
                  <a:schemeClr val="accent1"/>
                </a:solidFill>
                <a:latin typeface="仿宋" panose="02010609060101010101" charset="-122"/>
                <a:ea typeface="仿宋" panose="02010609060101010101" charset="-122"/>
                <a:cs typeface="仿宋" panose="02010609060101010101" charset="-122"/>
                <a:sym typeface="+mn-ea"/>
              </a:rPr>
              <a:t>特别是在虚拟货币空间中。如果一种货币无法吸引足够多的用户，那么它很快就会被遗忘。针对于此，可通过提供初始数量的货币(及其相关方法)来吸引用户，其中包括以下内容</a:t>
            </a:r>
            <a:r>
              <a:rPr lang="en-US" altLang="zh-CN">
                <a:solidFill>
                  <a:schemeClr val="accent1"/>
                </a:solidFill>
                <a:latin typeface="仿宋" panose="02010609060101010101" charset="-122"/>
                <a:ea typeface="仿宋" panose="02010609060101010101" charset="-122"/>
                <a:cs typeface="仿宋" panose="02010609060101010101" charset="-122"/>
                <a:sym typeface="+mn-ea"/>
              </a:rPr>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0375"/>
          </a:xfrm>
          <a:prstGeom prst="rect">
            <a:avLst/>
          </a:prstGeom>
          <a:noFill/>
        </p:spPr>
        <p:txBody>
          <a:bodyPr wrap="square" rtlCol="0">
            <a:spAutoFit/>
          </a:bodyPr>
          <a:lstStyle/>
          <a:p>
            <a:r>
              <a:rPr lang="en-US" altLang="zh-CN" sz="2400" dirty="0">
                <a:latin typeface="华文中宋" panose="02010600040101010101" pitchFamily="2" charset="-122"/>
                <a:ea typeface="华文中宋" panose="02010600040101010101" pitchFamily="2" charset="-122"/>
              </a:rPr>
              <a:t>5.1.1 	</a:t>
            </a:r>
            <a:r>
              <a:rPr lang="zh-CN" sz="2400" dirty="0">
                <a:latin typeface="华文中宋" panose="02010600040101010101" pitchFamily="2" charset="-122"/>
                <a:ea typeface="华文中宋" panose="02010600040101010101" pitchFamily="2" charset="-122"/>
              </a:rPr>
              <a:t>工作量证明的替代方案</a:t>
            </a:r>
            <a:endParaRPr lang="zh-CN" sz="24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837969" y="1040650"/>
            <a:ext cx="10515600" cy="3830955"/>
          </a:xfrm>
          <a:prstGeom prst="rect">
            <a:avLst/>
          </a:prstGeom>
          <a:noFill/>
        </p:spPr>
        <p:txBody>
          <a:bodyPr wrap="square" rtlCol="0">
            <a:spAutoFit/>
          </a:bodyPr>
          <a:lstStyle/>
          <a:p>
            <a:pPr algn="l">
              <a:lnSpc>
                <a:spcPct val="150000"/>
              </a:lnSpc>
              <a:buFont typeface="+mj-lt"/>
              <a:buAutoNum type="arabicPeriod"/>
            </a:pPr>
            <a:r>
              <a:rPr lang="en-US" altLang="zh-CN" sz="1800">
                <a:solidFill>
                  <a:schemeClr val="accent1"/>
                </a:solidFill>
                <a:latin typeface="仿宋" panose="02010609060101010101" charset="-122"/>
                <a:ea typeface="仿宋" panose="02010609060101010101" charset="-122"/>
                <a:cs typeface="仿宋" panose="02010609060101010101" charset="-122"/>
              </a:rPr>
              <a:t>  </a:t>
            </a:r>
            <a:r>
              <a:rPr lang="zh-CN" altLang="en-US" sz="1800" b="1">
                <a:solidFill>
                  <a:schemeClr val="accent1"/>
                </a:solidFill>
                <a:latin typeface="仿宋" panose="02010609060101010101" charset="-122"/>
                <a:ea typeface="仿宋" panose="02010609060101010101" charset="-122"/>
                <a:cs typeface="仿宋" panose="02010609060101010101" charset="-122"/>
              </a:rPr>
              <a:t>存储证明</a:t>
            </a:r>
            <a:endParaRPr lang="zh-CN" altLang="en-US" sz="18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sz="1800">
                <a:solidFill>
                  <a:schemeClr val="accent1"/>
                </a:solidFill>
                <a:latin typeface="仿宋" panose="02010609060101010101" charset="-122"/>
                <a:ea typeface="仿宋" panose="02010609060101010101" charset="-122"/>
                <a:cs typeface="仿宋" panose="02010609060101010101" charset="-122"/>
              </a:rPr>
              <a:t>    </a:t>
            </a:r>
            <a:r>
              <a:rPr lang="zh-CN" altLang="en-US">
                <a:solidFill>
                  <a:schemeClr val="accent1"/>
                </a:solidFill>
                <a:latin typeface="仿宋" panose="02010609060101010101" charset="-122"/>
                <a:ea typeface="仿宋" panose="02010609060101010101" charset="-122"/>
                <a:cs typeface="仿宋" panose="02010609060101010101" charset="-122"/>
              </a:rPr>
              <a:t>存储证明也被称为不可恢复证明，这是另一种有用的工作量证明，且需要存储大量的数据.该方案由微软研究院发布，为归档数据的分布式存储提供了有益的帮助.矿工被要求存储一个伪随机选取的大规模数据子集以执行采矿.</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sz="1800">
                <a:solidFill>
                  <a:schemeClr val="accent1"/>
                </a:solidFill>
                <a:latin typeface="仿宋" panose="02010609060101010101" charset="-122"/>
                <a:ea typeface="仿宋" panose="02010609060101010101" charset="-122"/>
                <a:cs typeface="仿宋" panose="02010609060101010101" charset="-122"/>
              </a:rPr>
              <a:t>2.  </a:t>
            </a:r>
            <a:r>
              <a:rPr lang="zh-CN" altLang="en-US" sz="1800" b="1">
                <a:solidFill>
                  <a:schemeClr val="accent1"/>
                </a:solidFill>
                <a:latin typeface="仿宋" panose="02010609060101010101" charset="-122"/>
                <a:ea typeface="仿宋" panose="02010609060101010101" charset="-122"/>
                <a:cs typeface="仿宋" panose="02010609060101010101" charset="-122"/>
              </a:rPr>
              <a:t>权益证明</a:t>
            </a:r>
            <a:endParaRPr lang="zh-CN" altLang="en-US" sz="18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zh-CN" altLang="en-US" sz="1800">
                <a:solidFill>
                  <a:schemeClr val="accent1"/>
                </a:solidFill>
                <a:latin typeface="仿宋" panose="02010609060101010101" charset="-122"/>
                <a:ea typeface="仿宋" panose="02010609060101010101" charset="-122"/>
                <a:cs typeface="仿宋" panose="02010609060101010101" charset="-122"/>
                <a:sym typeface="+mn-ea"/>
              </a:rPr>
              <a:t>    </a:t>
            </a:r>
            <a:r>
              <a:rPr lang="zh-CN" altLang="en-US">
                <a:solidFill>
                  <a:schemeClr val="accent1"/>
                </a:solidFill>
                <a:latin typeface="仿宋" panose="02010609060101010101" charset="-122"/>
                <a:ea typeface="仿宋" panose="02010609060101010101" charset="-122"/>
                <a:cs typeface="仿宋" panose="02010609060101010101" charset="-122"/>
                <a:sym typeface="+mn-ea"/>
              </a:rPr>
              <a:t>权益证明</a:t>
            </a:r>
            <a:r>
              <a:rPr lang="zh-CN" altLang="en-US">
                <a:solidFill>
                  <a:schemeClr val="accent1"/>
                </a:solidFill>
                <a:latin typeface="仿宋" panose="02010609060101010101" charset="-122"/>
                <a:ea typeface="仿宋" panose="02010609060101010101" charset="-122"/>
                <a:cs typeface="仿宋" panose="02010609060101010101" charset="-122"/>
              </a:rPr>
              <a:t>也称作虚拟挖掘，可视为另一种挖掘谜题，也可作为传统的PoW方案的替代方案.2012年8月，该方案最初在PeerCoin中提出.其中，用户需要证明拥有一定数量的货币，从而证明其货币权益.</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Wingdings" panose="05000000000000000000" charset="0"/>
              <a:buNone/>
            </a:pPr>
            <a:endParaRPr lang="zh-CN" altLang="en-US" dirty="0">
              <a:solidFill>
                <a:schemeClr val="accent1"/>
              </a:solidFill>
              <a:latin typeface="华文宋体" panose="02010600040101010101" pitchFamily="2" charset="-122"/>
              <a:ea typeface="华文宋体" panose="02010600040101010101" pitchFamily="2" charset="-122"/>
            </a:endParaRPr>
          </a:p>
          <a:p>
            <a:pPr indent="0">
              <a:lnSpc>
                <a:spcPct val="150000"/>
              </a:lnSpc>
              <a:buFont typeface="+mj-lt"/>
              <a:buNone/>
            </a:pPr>
            <a:endParaRPr lang="en-US" altLang="zh-CN" dirty="0">
              <a:solidFill>
                <a:schemeClr val="accent1"/>
              </a:solidFill>
              <a:latin typeface="华文宋体" panose="02010600040101010101" pitchFamily="2" charset="-122"/>
              <a:ea typeface="华文宋体" panose="02010600040101010101" pitchFamily="2" charset="-122"/>
            </a:endParaRPr>
          </a:p>
        </p:txBody>
      </p:sp>
      <p:sp>
        <p:nvSpPr>
          <p:cNvPr id="4" name="文本框 3"/>
          <p:cNvSpPr txBox="1"/>
          <p:nvPr/>
        </p:nvSpPr>
        <p:spPr>
          <a:xfrm>
            <a:off x="1358900" y="4152265"/>
            <a:ext cx="7094220" cy="1753235"/>
          </a:xfrm>
          <a:prstGeom prst="rect">
            <a:avLst/>
          </a:prstGeom>
          <a:noFill/>
        </p:spPr>
        <p:txBody>
          <a:bodyPr wrap="square" rtlCol="0">
            <a:spAutoFit/>
          </a:bodyPr>
          <a:p>
            <a:pPr marL="285750" indent="-285750" algn="l">
              <a:lnSpc>
                <a:spcPct val="150000"/>
              </a:lnSpc>
              <a:buFont typeface="Wingdings" panose="05000000000000000000" charset="0"/>
              <a:buChar char="p"/>
            </a:pPr>
            <a:r>
              <a:rPr lang="zh-CN" altLang="en-US">
                <a:solidFill>
                  <a:schemeClr val="accent1"/>
                </a:solidFill>
                <a:latin typeface="仿宋" panose="02010609060101010101" charset="-122"/>
                <a:ea typeface="仿宋" panose="02010609060101010101" charset="-122"/>
                <a:cs typeface="仿宋" panose="02010609060101010101" charset="-122"/>
                <a:sym typeface="+mn-ea"/>
              </a:rPr>
              <a:t> 货币证明</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marL="285750" indent="-285750" algn="l">
              <a:lnSpc>
                <a:spcPct val="150000"/>
              </a:lnSpc>
              <a:buFont typeface="Wingdings" panose="05000000000000000000" charset="0"/>
              <a:buChar char="p"/>
            </a:pPr>
            <a:r>
              <a:rPr lang="zh-CN" altLang="en-US">
                <a:solidFill>
                  <a:schemeClr val="accent1"/>
                </a:solidFill>
                <a:latin typeface="仿宋" panose="02010609060101010101" charset="-122"/>
                <a:ea typeface="仿宋" panose="02010609060101010101" charset="-122"/>
                <a:cs typeface="仿宋" panose="02010609060101010101" charset="-122"/>
                <a:sym typeface="+mn-ea"/>
              </a:rPr>
              <a:t> 储蓄证明</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marL="285750" indent="-285750" algn="l">
              <a:lnSpc>
                <a:spcPct val="150000"/>
              </a:lnSpc>
              <a:buFont typeface="Wingdings" panose="05000000000000000000" charset="0"/>
              <a:buChar char="p"/>
            </a:pPr>
            <a:r>
              <a:rPr lang="zh-CN" altLang="en-US">
                <a:solidFill>
                  <a:schemeClr val="accent1"/>
                </a:solidFill>
                <a:latin typeface="仿宋" panose="02010609060101010101" charset="-122"/>
                <a:ea typeface="仿宋" panose="02010609060101010101" charset="-122"/>
                <a:cs typeface="仿宋" panose="02010609060101010101" charset="-122"/>
                <a:sym typeface="+mn-ea"/>
              </a:rPr>
              <a:t> 燃烧证明</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marL="285750" indent="-285750" algn="l">
              <a:lnSpc>
                <a:spcPct val="150000"/>
              </a:lnSpc>
              <a:buFont typeface="Wingdings" panose="05000000000000000000" charset="0"/>
              <a:buChar char="p"/>
            </a:pPr>
            <a:r>
              <a:rPr lang="zh-CN" altLang="en-US">
                <a:solidFill>
                  <a:schemeClr val="accent1"/>
                </a:solidFill>
                <a:latin typeface="仿宋" panose="02010609060101010101" charset="-122"/>
                <a:ea typeface="仿宋" panose="02010609060101010101" charset="-122"/>
                <a:cs typeface="仿宋" panose="02010609060101010101" charset="-122"/>
                <a:sym typeface="+mn-ea"/>
              </a:rPr>
              <a:t> 行动证明</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29664" y="928890"/>
            <a:ext cx="10515600" cy="2999740"/>
          </a:xfrm>
          <a:prstGeom prst="rect">
            <a:avLst/>
          </a:prstGeom>
          <a:noFill/>
        </p:spPr>
        <p:txBody>
          <a:bodyPr wrap="square" rtlCol="0">
            <a:spAutoFit/>
          </a:bodyPr>
          <a:lstStyle/>
          <a:p>
            <a:pPr indent="0">
              <a:lnSpc>
                <a:spcPct val="150000"/>
              </a:lnSpc>
              <a:buFont typeface="+mj-lt"/>
              <a:buNone/>
            </a:pPr>
            <a:endParaRPr lang="zh-CN" altLang="en-US" dirty="0">
              <a:solidFill>
                <a:schemeClr val="accent1"/>
              </a:solidFill>
              <a:latin typeface="华文宋体" panose="02010600040101010101" pitchFamily="2" charset="-122"/>
              <a:ea typeface="华文宋体" panose="02010600040101010101" pitchFamily="2" charset="-122"/>
            </a:endParaRPr>
          </a:p>
          <a:p>
            <a:pPr algn="l">
              <a:lnSpc>
                <a:spcPct val="150000"/>
              </a:lnSpc>
              <a:buFont typeface="+mj-lt"/>
              <a:buNone/>
            </a:pPr>
            <a:r>
              <a:rPr lang="en-US" altLang="zh-CN" sz="1800" b="1">
                <a:solidFill>
                  <a:schemeClr val="accent1"/>
                </a:solidFill>
                <a:latin typeface="仿宋" panose="02010609060101010101" charset="-122"/>
                <a:ea typeface="仿宋" panose="02010609060101010101" charset="-122"/>
                <a:cs typeface="仿宋" panose="02010609060101010101" charset="-122"/>
              </a:rPr>
              <a:t>3.  非外包谜题</a:t>
            </a:r>
            <a:endParaRPr lang="en-US" altLang="zh-CN" sz="1800">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buNone/>
            </a:pPr>
            <a:r>
              <a:rPr lang="en-US" altLang="zh-CN" sz="1800">
                <a:solidFill>
                  <a:schemeClr val="accent1"/>
                </a:solidFill>
                <a:latin typeface="仿宋" panose="02010609060101010101" charset="-122"/>
                <a:ea typeface="仿宋" panose="02010609060101010101" charset="-122"/>
                <a:cs typeface="仿宋" panose="02010609060101010101" charset="-122"/>
              </a:rPr>
              <a:t>    </a:t>
            </a:r>
            <a:r>
              <a:rPr lang="en-US" altLang="zh-CN">
                <a:solidFill>
                  <a:schemeClr val="accent1"/>
                </a:solidFill>
                <a:latin typeface="仿宋" panose="02010609060101010101" charset="-122"/>
                <a:ea typeface="仿宋" panose="02010609060101010101" charset="-122"/>
                <a:cs typeface="仿宋" panose="02010609060101010101" charset="-122"/>
              </a:rPr>
              <a:t>这一问题背后的主要思想是阻止矿池的扩展.如前所述，矿池向所有参与者提供奖励，并与所消耗的计算能力成正比.然而，在该模型中，矿池操作者表示为中心权威机构，负责奖励的分配并制定特定的规则.除此之外，矿工具有共同目标（从矿池管理者处获取奖励），因而全部矿工均彼此信任.相比之下，非外包谜题则允许矿工自行获取奖励.因此，鉴于匿名矿工之间的内在不信任性，难以形成有效的矿池.</a:t>
            </a:r>
            <a:endParaRPr lang="en-US" altLang="zh-CN">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564" y="623455"/>
            <a:ext cx="5500254" cy="460375"/>
          </a:xfrm>
          <a:prstGeom prst="rect">
            <a:avLst/>
          </a:prstGeom>
          <a:noFill/>
        </p:spPr>
        <p:txBody>
          <a:bodyPr wrap="square" rtlCol="0">
            <a:spAutoFit/>
          </a:bodyPr>
          <a:lstStyle/>
          <a:p>
            <a:r>
              <a:rPr lang="en-US" altLang="zh-CN" sz="2400" dirty="0">
                <a:latin typeface="华文中宋" panose="02010600040101010101" pitchFamily="2" charset="-122"/>
                <a:ea typeface="华文中宋" panose="02010600040101010101" pitchFamily="2" charset="-122"/>
              </a:rPr>
              <a:t>5.1.2   </a:t>
            </a:r>
            <a:r>
              <a:rPr lang="zh-CN" altLang="en-US" sz="2400" dirty="0">
                <a:latin typeface="华文中宋" panose="02010600040101010101" pitchFamily="2" charset="-122"/>
                <a:ea typeface="华文中宋" panose="02010600040101010101" pitchFamily="2" charset="-122"/>
              </a:rPr>
              <a:t>难度调整和目标重定位算法</a:t>
            </a:r>
            <a:endParaRPr lang="zh-CN" altLang="en-US" sz="24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637309" y="1305445"/>
            <a:ext cx="10515600" cy="4246245"/>
          </a:xfrm>
          <a:prstGeom prst="rect">
            <a:avLst/>
          </a:prstGeom>
          <a:noFill/>
        </p:spPr>
        <p:txBody>
          <a:bodyPr wrap="square" rtlCol="0">
            <a:spAutoFit/>
          </a:bodyPr>
          <a:lstStyle/>
          <a:p>
            <a:pPr algn="l">
              <a:lnSpc>
                <a:spcPct val="150000"/>
              </a:lnSpc>
              <a:buFont typeface="+mj-lt"/>
            </a:pPr>
            <a:r>
              <a:rPr lang="zh-CN" altLang="en-US" dirty="0"/>
              <a:t> </a:t>
            </a:r>
            <a:r>
              <a:rPr lang="zh-CN" altLang="en-US" dirty="0" smtClean="0"/>
              <a:t>   </a:t>
            </a:r>
            <a:r>
              <a:rPr lang="en-US" altLang="zh-CN">
                <a:solidFill>
                  <a:schemeClr val="accent1"/>
                </a:solidFill>
                <a:latin typeface="仿宋" panose="02010609060101010101" charset="-122"/>
                <a:ea typeface="仿宋" panose="02010609060101010101" charset="-122"/>
                <a:cs typeface="仿宋" panose="02010609060101010101" charset="-122"/>
              </a:rPr>
              <a:t>另一个概念则是重定位算法中的难度问题，该问题是随着比特币和替代币的出现而产生的。在比特币中，难度目标可简单地通过下列公式进行计算；然而，其他货币也形成了自己的算法，或者实现为比特币难度算法的修正版本。</a:t>
            </a:r>
            <a:endParaRPr lang="en-US" altLang="zh-CN">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pPr>
            <a:r>
              <a:rPr lang="en-US" altLang="zh-CN">
                <a:solidFill>
                  <a:schemeClr val="accent1"/>
                </a:solidFill>
                <a:latin typeface="仿宋" panose="02010609060101010101" charset="-122"/>
                <a:ea typeface="仿宋" panose="02010609060101010101" charset="-122"/>
                <a:cs typeface="仿宋" panose="02010609060101010101" charset="-122"/>
              </a:rPr>
              <a:t>                      </a:t>
            </a:r>
            <a:r>
              <a:rPr lang="en-US" altLang="zh-CN" b="1">
                <a:solidFill>
                  <a:schemeClr val="accent1"/>
                </a:solidFill>
                <a:latin typeface="仿宋" panose="02010609060101010101" charset="-122"/>
                <a:ea typeface="仿宋" panose="02010609060101010101" charset="-122"/>
                <a:cs typeface="仿宋" panose="02010609060101010101" charset="-122"/>
              </a:rPr>
              <a:t>  T=上次时间×实际时间/2016×10分钟</a:t>
            </a:r>
            <a:endParaRPr lang="en-US" altLang="zh-CN" b="1">
              <a:solidFill>
                <a:schemeClr val="accent1"/>
              </a:solidFill>
              <a:latin typeface="仿宋" panose="02010609060101010101" charset="-122"/>
              <a:ea typeface="仿宋" panose="02010609060101010101" charset="-122"/>
              <a:cs typeface="仿宋" panose="02010609060101010101" charset="-122"/>
            </a:endParaRPr>
          </a:p>
          <a:p>
            <a:pPr algn="l">
              <a:lnSpc>
                <a:spcPct val="150000"/>
              </a:lnSpc>
              <a:buFont typeface="+mj-lt"/>
            </a:pPr>
            <a:r>
              <a:rPr lang="en-US" altLang="zh-CN">
                <a:solidFill>
                  <a:schemeClr val="accent1"/>
                </a:solidFill>
                <a:latin typeface="仿宋" panose="02010609060101010101" charset="-122"/>
                <a:ea typeface="仿宋" panose="02010609060101010101" charset="-122"/>
                <a:cs typeface="仿宋" panose="02010609060101010101" charset="-122"/>
              </a:rPr>
              <a:t>   比特币难度控制背后的思想是，生成2016个区块大约需要两周时间(区块间约为10分钟)。如果2016个区块的挖据时间超出两周，难度将会递减: 若小于两周，难度则增加。 此外，多个矿池可能会造成更大的威胁，其中，一组矿工可以自动转换至有利可图的货币。这种现象被称为“池跳跃”,并对区块链产生负面影响，从而导致替代币的增长。“池跳跃”现象会对网络产生不利影响，因为只有在难度很低时，跳跃者才会加入到网络中，并可以迅速获得奖励，当难度上升(或重新调整)时离开，随后当难度调整回来时重现。</a:t>
            </a:r>
            <a:r>
              <a:rPr lang="zh-CN" altLang="en-US">
                <a:solidFill>
                  <a:schemeClr val="accent1"/>
                </a:solidFill>
                <a:latin typeface="仿宋" panose="02010609060101010101" charset="-122"/>
                <a:ea typeface="仿宋" panose="02010609060101010101" charset="-122"/>
                <a:cs typeface="仿宋" panose="02010609060101010101" charset="-122"/>
              </a:rPr>
              <a:t>下面将针对替代币介绍几种不同的难度算法。</a:t>
            </a:r>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54149" y="1036205"/>
            <a:ext cx="10515600" cy="5520055"/>
          </a:xfrm>
          <a:prstGeom prst="rect">
            <a:avLst/>
          </a:prstGeom>
          <a:noFill/>
        </p:spPr>
        <p:txBody>
          <a:bodyPr wrap="square" rtlCol="0">
            <a:spAutoFit/>
          </a:bodyPr>
          <a:lstStyle/>
          <a:p>
            <a:pPr marL="342900" indent="-342900" algn="l">
              <a:lnSpc>
                <a:spcPct val="150000"/>
              </a:lnSpc>
              <a:buFont typeface="+mj-lt"/>
              <a:buAutoNum type="arabicPeriod"/>
            </a:pPr>
            <a:r>
              <a:rPr lang="en-US" altLang="zh-CN" b="1" dirty="0">
                <a:solidFill>
                  <a:schemeClr val="accent1"/>
                </a:solidFill>
                <a:latin typeface="仿宋" panose="02010609060101010101" charset="-122"/>
                <a:ea typeface="仿宋" panose="02010609060101010101" charset="-122"/>
                <a:cs typeface="仿宋" panose="02010609060101010101" charset="-122"/>
              </a:rPr>
              <a:t> Kimoto</a:t>
            </a:r>
            <a:r>
              <a:rPr lang="zh-CN" altLang="en-US" b="1" dirty="0">
                <a:solidFill>
                  <a:schemeClr val="accent1"/>
                </a:solidFill>
                <a:latin typeface="仿宋" panose="02010609060101010101" charset="-122"/>
                <a:ea typeface="仿宋" panose="02010609060101010101" charset="-122"/>
                <a:cs typeface="仿宋" panose="02010609060101010101" charset="-122"/>
              </a:rPr>
              <a:t>重力井（</a:t>
            </a:r>
            <a:r>
              <a:rPr lang="en-US" altLang="zh-CN" b="1" dirty="0">
                <a:solidFill>
                  <a:schemeClr val="accent1"/>
                </a:solidFill>
                <a:latin typeface="仿宋" panose="02010609060101010101" charset="-122"/>
                <a:ea typeface="仿宋" panose="02010609060101010101" charset="-122"/>
                <a:cs typeface="仿宋" panose="02010609060101010101" charset="-122"/>
              </a:rPr>
              <a:t>KGW</a:t>
            </a:r>
            <a:r>
              <a:rPr lang="zh-CN" altLang="en-US" b="1" dirty="0">
                <a:solidFill>
                  <a:schemeClr val="accent1"/>
                </a:solidFill>
                <a:latin typeface="仿宋" panose="02010609060101010101" charset="-122"/>
                <a:ea typeface="仿宋" panose="02010609060101010101" charset="-122"/>
                <a:cs typeface="仿宋" panose="02010609060101010101" charset="-122"/>
              </a:rPr>
              <a:t>）</a:t>
            </a:r>
            <a:endParaRPr lang="zh-CN" altLang="en-US" b="1" dirty="0">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mj-lt"/>
              <a:buNone/>
            </a:pPr>
            <a:r>
              <a:rPr lang="zh-CN" altLang="en-US" dirty="0">
                <a:solidFill>
                  <a:schemeClr val="accent1"/>
                </a:solidFill>
                <a:latin typeface="仿宋" panose="02010609060101010101" charset="-122"/>
                <a:ea typeface="仿宋" panose="02010609060101010101" charset="-122"/>
                <a:cs typeface="仿宋" panose="02010609060101010101" charset="-122"/>
              </a:rPr>
              <a:t>    该算法适用于各种不同的替代币，用于调节难度</a:t>
            </a:r>
            <a:r>
              <a:rPr lang="en-US" altLang="zh-CN" dirty="0">
                <a:solidFill>
                  <a:schemeClr val="accent1"/>
                </a:solidFill>
                <a:latin typeface="仿宋" panose="02010609060101010101" charset="-122"/>
                <a:ea typeface="仿宋" panose="02010609060101010101" charset="-122"/>
                <a:cs typeface="仿宋" panose="02010609060101010101" charset="-122"/>
              </a:rPr>
              <a:t>.Kimoto</a:t>
            </a:r>
            <a:r>
              <a:rPr lang="zh-CN" altLang="en-US" dirty="0">
                <a:solidFill>
                  <a:schemeClr val="accent1"/>
                </a:solidFill>
                <a:latin typeface="仿宋" panose="02010609060101010101" charset="-122"/>
                <a:ea typeface="仿宋" panose="02010609060101010101" charset="-122"/>
                <a:cs typeface="仿宋" panose="02010609060101010101" charset="-122"/>
              </a:rPr>
              <a:t>重力井首次出现于美卡币中，采用自适应方式调整每个区块的网络难度</a:t>
            </a:r>
            <a:r>
              <a:rPr lang="en-US" altLang="zh-CN" dirty="0">
                <a:solidFill>
                  <a:schemeClr val="accent1"/>
                </a:solidFill>
                <a:latin typeface="仿宋" panose="02010609060101010101" charset="-122"/>
                <a:ea typeface="仿宋" panose="02010609060101010101" charset="-122"/>
                <a:cs typeface="仿宋" panose="02010609060101010101" charset="-122"/>
              </a:rPr>
              <a:t>.</a:t>
            </a:r>
            <a:r>
              <a:rPr lang="zh-CN" altLang="en-US" dirty="0">
                <a:solidFill>
                  <a:schemeClr val="accent1"/>
                </a:solidFill>
                <a:latin typeface="仿宋" panose="02010609060101010101" charset="-122"/>
                <a:ea typeface="仿宋" panose="02010609060101010101" charset="-122"/>
                <a:cs typeface="仿宋" panose="02010609060101010101" charset="-122"/>
              </a:rPr>
              <a:t>该算法的逻辑如下：</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mj-lt"/>
              <a:buNone/>
            </a:pPr>
            <a:r>
              <a:rPr lang="en-US" altLang="zh-CN" dirty="0">
                <a:solidFill>
                  <a:schemeClr val="accent1"/>
                </a:solidFill>
                <a:latin typeface="仿宋" panose="02010609060101010101" charset="-122"/>
                <a:ea typeface="仿宋" panose="02010609060101010101" charset="-122"/>
                <a:cs typeface="仿宋" panose="02010609060101010101" charset="-122"/>
                <a:sym typeface="+mn-ea"/>
              </a:rPr>
              <a:t>KGW=1+(0.7084</a:t>
            </a:r>
            <a:r>
              <a:rPr lang="zh-CN" altLang="en-US" dirty="0">
                <a:solidFill>
                  <a:schemeClr val="accent1"/>
                </a:solidFill>
                <a:latin typeface="仿宋" panose="02010609060101010101" charset="-122"/>
                <a:ea typeface="仿宋" panose="02010609060101010101" charset="-122"/>
                <a:cs typeface="仿宋" panose="02010609060101010101" charset="-122"/>
                <a:sym typeface="+mn-ea"/>
              </a:rPr>
              <a:t>×</a:t>
            </a:r>
            <a:r>
              <a:rPr lang="en-US" altLang="zh-CN" dirty="0">
                <a:solidFill>
                  <a:schemeClr val="accent1"/>
                </a:solidFill>
                <a:latin typeface="仿宋" panose="02010609060101010101" charset="-122"/>
                <a:ea typeface="仿宋" panose="02010609060101010101" charset="-122"/>
                <a:cs typeface="仿宋" panose="02010609060101010101" charset="-122"/>
                <a:sym typeface="+mn-ea"/>
              </a:rPr>
              <a:t>pow((double(PastBlocksMass)/double(144)),-1.228))</a:t>
            </a:r>
            <a:r>
              <a:rPr lang="zh-CN" altLang="en-US" dirty="0">
                <a:solidFill>
                  <a:schemeClr val="accent1"/>
                </a:solidFill>
                <a:latin typeface="仿宋" panose="02010609060101010101" charset="-122"/>
                <a:ea typeface="仿宋" panose="02010609060101010101" charset="-122"/>
                <a:cs typeface="仿宋" panose="02010609060101010101" charset="-122"/>
                <a:sym typeface="+mn-ea"/>
              </a:rPr>
              <a:t> </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mj-lt"/>
              <a:buNone/>
            </a:pPr>
            <a:r>
              <a:rPr lang="zh-CN" altLang="en-US" dirty="0">
                <a:solidFill>
                  <a:schemeClr val="accent1"/>
                </a:solidFill>
                <a:latin typeface="仿宋" panose="02010609060101010101" charset="-122"/>
                <a:ea typeface="仿宋" panose="02010609060101010101" charset="-122"/>
                <a:cs typeface="仿宋" panose="02010609060101010101" charset="-122"/>
                <a:sym typeface="+mn-ea"/>
              </a:rPr>
              <a:t>基本上讲，该算法运行在一个循环结构中，通过一组预定确定的区块，计算一个新的调整值，其核心思想是开发一种自适应的难度调节机制，进而重新调整哈希速率峰值的暗度</a:t>
            </a:r>
            <a:r>
              <a:rPr lang="en-US" altLang="zh-CN" dirty="0">
                <a:solidFill>
                  <a:schemeClr val="accent1"/>
                </a:solidFill>
                <a:latin typeface="仿宋" panose="02010609060101010101" charset="-122"/>
                <a:ea typeface="仿宋" panose="02010609060101010101" charset="-122"/>
                <a:cs typeface="仿宋" panose="02010609060101010101" charset="-122"/>
                <a:sym typeface="+mn-ea"/>
              </a:rPr>
              <a:t>.</a:t>
            </a:r>
            <a:r>
              <a:rPr lang="zh-CN" altLang="en-US" dirty="0">
                <a:solidFill>
                  <a:schemeClr val="accent1"/>
                </a:solidFill>
                <a:latin typeface="仿宋" panose="02010609060101010101" charset="-122"/>
                <a:ea typeface="仿宋" panose="02010609060101010101" charset="-122"/>
                <a:cs typeface="仿宋" panose="02010609060101010101" charset="-122"/>
              </a:rPr>
              <a:t> </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marL="342900" indent="-342900" algn="l">
              <a:lnSpc>
                <a:spcPct val="160000"/>
              </a:lnSpc>
              <a:buFont typeface="+mj-lt"/>
              <a:buAutoNum type="arabicPeriod" startAt="2"/>
            </a:pPr>
            <a:r>
              <a:rPr lang="zh-CN" b="1" dirty="0">
                <a:solidFill>
                  <a:schemeClr val="accent1"/>
                </a:solidFill>
                <a:latin typeface="仿宋" panose="02010609060101010101" charset="-122"/>
                <a:ea typeface="仿宋" panose="02010609060101010101" charset="-122"/>
                <a:cs typeface="仿宋" panose="02010609060101010101" charset="-122"/>
                <a:sym typeface="+mn-ea"/>
              </a:rPr>
              <a:t>暗黑重力波</a:t>
            </a:r>
            <a:endParaRPr lang="zh-CN" b="1" dirty="0">
              <a:solidFill>
                <a:schemeClr val="accent1"/>
              </a:solidFill>
              <a:latin typeface="仿宋" panose="02010609060101010101" charset="-122"/>
              <a:ea typeface="仿宋" panose="02010609060101010101" charset="-122"/>
              <a:cs typeface="仿宋" panose="02010609060101010101" charset="-122"/>
              <a:sym typeface="+mn-ea"/>
            </a:endParaRPr>
          </a:p>
          <a:p>
            <a:pPr indent="0" algn="l">
              <a:lnSpc>
                <a:spcPct val="150000"/>
              </a:lnSpc>
              <a:buFont typeface="+mj-lt"/>
              <a:buNone/>
            </a:pPr>
            <a:r>
              <a:rPr lang="zh-CN">
                <a:solidFill>
                  <a:schemeClr val="accent1"/>
                </a:solidFill>
                <a:latin typeface="仿宋" panose="02010609060101010101" charset="-122"/>
                <a:ea typeface="仿宋" panose="02010609060101010101" charset="-122"/>
                <a:cs typeface="仿宋" panose="02010609060101010101" charset="-122"/>
              </a:rPr>
              <a:t>   </a:t>
            </a:r>
            <a:r>
              <a:rPr lang="zh-CN" altLang="en-US" dirty="0">
                <a:solidFill>
                  <a:schemeClr val="accent1"/>
                </a:solidFill>
                <a:latin typeface="仿宋" panose="02010609060101010101" charset="-122"/>
                <a:ea typeface="仿宋" panose="02010609060101010101" charset="-122"/>
                <a:cs typeface="仿宋" panose="02010609060101010101" charset="-122"/>
              </a:rPr>
              <a:t>暗黑重力波（DGW）是一种新的算法，用于解决在KGW算法中出现的时间错位问题.DGW首次出现于达世币中，之前被称为暗黑币.该算法利用多指数移动平均值和简单的移动平均值实现更平滑的调整机制.对应公式如下：</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indent="0" algn="ctr">
              <a:lnSpc>
                <a:spcPct val="150000"/>
              </a:lnSpc>
              <a:buFont typeface="+mj-lt"/>
              <a:buNone/>
            </a:pPr>
            <a:r>
              <a:rPr lang="zh-CN" altLang="en-US" dirty="0">
                <a:solidFill>
                  <a:schemeClr val="accent1"/>
                </a:solidFill>
                <a:latin typeface="仿宋" panose="02010609060101010101" charset="-122"/>
                <a:ea typeface="仿宋" panose="02010609060101010101" charset="-122"/>
                <a:cs typeface="仿宋" panose="02010609060101010101" charset="-122"/>
              </a:rPr>
              <a:t>2222222/((难度+2600/9)²</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mj-lt"/>
              <a:buNone/>
            </a:pPr>
            <a:r>
              <a:rPr lang="zh-CN" altLang="en-US" dirty="0">
                <a:solidFill>
                  <a:schemeClr val="accent1"/>
                </a:solidFill>
                <a:latin typeface="仿宋" panose="02010609060101010101" charset="-122"/>
                <a:ea typeface="仿宋" panose="02010609060101010101" charset="-122"/>
                <a:cs typeface="仿宋" panose="02010609060101010101" charset="-122"/>
              </a:rPr>
              <a:t>作为一种难度调整机制，该公式实现于达世币和其他替代币中.</a:t>
            </a:r>
            <a:endParaRPr lang="zh-CN" altLang="en-US" dirty="0">
              <a:solidFill>
                <a:schemeClr val="accent1"/>
              </a:solidFill>
              <a:latin typeface="仿宋" panose="02010609060101010101" charset="-122"/>
              <a:ea typeface="仿宋" panose="02010609060101010101" charset="-122"/>
              <a:cs typeface="仿宋" panose="02010609060101010101" charset="-122"/>
            </a:endParaRPr>
          </a:p>
          <a:p>
            <a:pPr indent="0" algn="l">
              <a:lnSpc>
                <a:spcPct val="150000"/>
              </a:lnSpc>
              <a:buFont typeface="+mj-lt"/>
              <a:buNone/>
            </a:pPr>
            <a:endParaRPr lang="zh-CN" altLang="en-US"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54149" y="1036205"/>
            <a:ext cx="10515600" cy="3830955"/>
          </a:xfrm>
          <a:prstGeom prst="rect">
            <a:avLst/>
          </a:prstGeom>
          <a:noFill/>
        </p:spPr>
        <p:txBody>
          <a:bodyPr wrap="square" rtlCol="0">
            <a:spAutoFit/>
          </a:bodyPr>
          <a:lstStyle/>
          <a:p>
            <a:pPr marL="342900" indent="-342900" algn="l">
              <a:lnSpc>
                <a:spcPct val="150000"/>
              </a:lnSpc>
              <a:buFont typeface="+mj-lt"/>
              <a:buAutoNum type="arabicPeriod" startAt="3"/>
            </a:pPr>
            <a:r>
              <a:rPr lang="en-US" altLang="zh-CN" b="1" dirty="0">
                <a:solidFill>
                  <a:schemeClr val="accent1"/>
                </a:solidFill>
                <a:latin typeface="仿宋" panose="02010609060101010101" charset="-122"/>
                <a:ea typeface="仿宋" panose="02010609060101010101" charset="-122"/>
                <a:cs typeface="仿宋" panose="02010609060101010101" charset="-122"/>
                <a:sym typeface="+mn-ea"/>
              </a:rPr>
              <a:t> </a:t>
            </a:r>
            <a:r>
              <a:rPr lang="zh-CN" altLang="en-US" b="1" dirty="0">
                <a:solidFill>
                  <a:schemeClr val="accent1"/>
                </a:solidFill>
                <a:latin typeface="仿宋" panose="02010609060101010101" charset="-122"/>
                <a:ea typeface="仿宋" panose="02010609060101010101" charset="-122"/>
                <a:cs typeface="仿宋" panose="02010609060101010101" charset="-122"/>
                <a:sym typeface="+mn-ea"/>
              </a:rPr>
              <a:t>DigiShield</a:t>
            </a:r>
            <a:endParaRPr lang="zh-CN" altLang="en-US" dirty="0"/>
          </a:p>
          <a:p>
            <a:pPr algn="l">
              <a:lnSpc>
                <a:spcPct val="150000"/>
              </a:lnSpc>
              <a:buFont typeface="+mj-lt"/>
              <a:buNone/>
            </a:pPr>
            <a:r>
              <a:rPr lang="zh-CN" altLang="en-US" dirty="0">
                <a:sym typeface="+mn-ea"/>
              </a:rPr>
              <a:t>     </a:t>
            </a:r>
            <a:r>
              <a:rPr lang="zh-CN" altLang="en-US" dirty="0">
                <a:solidFill>
                  <a:schemeClr val="accent1"/>
                </a:solidFill>
                <a:latin typeface="仿宋" panose="02010609060101010101" charset="-122"/>
                <a:ea typeface="仿宋" panose="02010609060101010101" charset="-122"/>
                <a:cs typeface="仿宋" panose="02010609060101010101" charset="-122"/>
                <a:sym typeface="+mn-ea"/>
              </a:rPr>
              <a:t> DigiShield是另一个难度重定向算法，稍作修改并经历了多次试验后，现用于Zcash中.该算法考察固定数量的前区块，并计算生成时间；随后将实际时间间隔除以平均目标时间，进而将对其难度调整至前区块的难度.在该方案中，重定向的计算速度显著提升，并可快速从哈希速率的突发性增长或降低中恢复.除此之外，该算法还可防止多池现象，从而引发哈希速率的快速增加.根据具体实现，网络难度按照每个块或每分钟重新调整.与KGW相比，该算法的创新之处在于快速地调整时间.</a:t>
            </a:r>
            <a:endParaRPr lang="zh-CN" altLang="en-US" dirty="0">
              <a:solidFill>
                <a:schemeClr val="accent1"/>
              </a:solidFill>
              <a:latin typeface="仿宋" panose="02010609060101010101" charset="-122"/>
              <a:ea typeface="仿宋" panose="02010609060101010101" charset="-122"/>
              <a:cs typeface="仿宋" panose="02010609060101010101" charset="-122"/>
              <a:sym typeface="+mn-ea"/>
            </a:endParaRPr>
          </a:p>
          <a:p>
            <a:pPr marL="342900" indent="-342900" algn="l">
              <a:lnSpc>
                <a:spcPct val="150000"/>
              </a:lnSpc>
              <a:buFont typeface="+mj-lt"/>
              <a:buAutoNum type="arabicPeriod" startAt="4"/>
            </a:pPr>
            <a:r>
              <a:rPr lang="zh-CN" altLang="en-US" b="1" dirty="0">
                <a:solidFill>
                  <a:schemeClr val="accent1"/>
                </a:solidFill>
                <a:latin typeface="仿宋" panose="02010609060101010101" charset="-122"/>
                <a:ea typeface="仿宋" panose="02010609060101010101" charset="-122"/>
                <a:cs typeface="仿宋" panose="02010609060101010101" charset="-122"/>
                <a:sym typeface="+mn-ea"/>
              </a:rPr>
              <a:t> MIDAS</a:t>
            </a:r>
            <a:endParaRPr lang="en-US" altLang="zh-CN" dirty="0">
              <a:sym typeface="+mn-ea"/>
            </a:endParaRPr>
          </a:p>
          <a:p>
            <a:pPr algn="l">
              <a:lnSpc>
                <a:spcPct val="150000"/>
              </a:lnSpc>
              <a:buFont typeface="+mj-lt"/>
              <a:buNone/>
            </a:pPr>
            <a:r>
              <a:rPr lang="en-US" altLang="zh-CN" dirty="0">
                <a:sym typeface="+mn-ea"/>
              </a:rPr>
              <a:t>      </a:t>
            </a:r>
            <a:r>
              <a:rPr lang="zh-CN" altLang="en-US" dirty="0">
                <a:solidFill>
                  <a:schemeClr val="accent1"/>
                </a:solidFill>
                <a:latin typeface="仿宋" panose="02010609060101010101" charset="-122"/>
                <a:ea typeface="仿宋" panose="02010609060101010101" charset="-122"/>
                <a:cs typeface="仿宋" panose="02010609060101010101" charset="-122"/>
                <a:sym typeface="+mn-ea"/>
              </a:rPr>
              <a:t>与上述算法相比，多区间难度调整系统（MIDAS）相对复杂，该算法对于哈希速率的突然变化反应更加迅速.另外，该算法还对时间错位攻击提供了保护.</a:t>
            </a:r>
            <a:endParaRPr lang="zh-CN" altLang="en-US"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7178</Words>
  <Application>WPS 演示</Application>
  <PresentationFormat>宽屏</PresentationFormat>
  <Paragraphs>284</Paragraphs>
  <Slides>31</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31</vt:i4>
      </vt:variant>
    </vt:vector>
  </HeadingPairs>
  <TitlesOfParts>
    <vt:vector size="45" baseType="lpstr">
      <vt:lpstr>Arial</vt:lpstr>
      <vt:lpstr>宋体</vt:lpstr>
      <vt:lpstr>Wingdings</vt:lpstr>
      <vt:lpstr>微软雅黑</vt:lpstr>
      <vt:lpstr>等线</vt:lpstr>
      <vt:lpstr>Times New Roman</vt:lpstr>
      <vt:lpstr>仿宋</vt:lpstr>
      <vt:lpstr>Wingdings</vt:lpstr>
      <vt:lpstr>华文中宋</vt:lpstr>
      <vt:lpstr>华文宋体</vt:lpstr>
      <vt:lpstr>Arial Unicode MS</vt:lpstr>
      <vt:lpstr>华文楷体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lenovo</cp:lastModifiedBy>
  <cp:revision>146</cp:revision>
  <dcterms:created xsi:type="dcterms:W3CDTF">2018-04-09T07:37:00Z</dcterms:created>
  <dcterms:modified xsi:type="dcterms:W3CDTF">2019-02-25T02:40:36Z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